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ppt" ContentType="application/vnd.ms-powerpoint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28" r:id="rId5"/>
  </p:sldMasterIdLst>
  <p:notesMasterIdLst>
    <p:notesMasterId r:id="rId37"/>
  </p:notesMasterIdLst>
  <p:handoutMasterIdLst>
    <p:handoutMasterId r:id="rId38"/>
  </p:handoutMasterIdLst>
  <p:sldIdLst>
    <p:sldId id="287" r:id="rId6"/>
    <p:sldId id="687" r:id="rId7"/>
    <p:sldId id="688" r:id="rId8"/>
    <p:sldId id="689" r:id="rId9"/>
    <p:sldId id="696" r:id="rId10"/>
    <p:sldId id="694" r:id="rId11"/>
    <p:sldId id="695" r:id="rId12"/>
    <p:sldId id="697" r:id="rId13"/>
    <p:sldId id="693" r:id="rId14"/>
    <p:sldId id="692" r:id="rId15"/>
    <p:sldId id="594" r:id="rId16"/>
    <p:sldId id="595" r:id="rId17"/>
    <p:sldId id="680" r:id="rId18"/>
    <p:sldId id="608" r:id="rId19"/>
    <p:sldId id="609" r:id="rId20"/>
    <p:sldId id="610" r:id="rId21"/>
    <p:sldId id="611" r:id="rId22"/>
    <p:sldId id="612" r:id="rId23"/>
    <p:sldId id="613" r:id="rId24"/>
    <p:sldId id="614" r:id="rId25"/>
    <p:sldId id="616" r:id="rId26"/>
    <p:sldId id="617" r:id="rId27"/>
    <p:sldId id="618" r:id="rId28"/>
    <p:sldId id="619" r:id="rId29"/>
    <p:sldId id="620" r:id="rId30"/>
    <p:sldId id="698" r:id="rId31"/>
    <p:sldId id="699" r:id="rId32"/>
    <p:sldId id="700" r:id="rId33"/>
    <p:sldId id="701" r:id="rId34"/>
    <p:sldId id="702" r:id="rId35"/>
    <p:sldId id="621" r:id="rId36"/>
  </p:sldIdLst>
  <p:sldSz cx="9144000" cy="6858000" type="screen4x3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Franklin Gothic Demi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CC"/>
    <a:srgbClr val="00FFCC"/>
    <a:srgbClr val="0000FF"/>
    <a:srgbClr val="00FF00"/>
    <a:srgbClr val="66FF66"/>
    <a:srgbClr val="FFCC99"/>
    <a:srgbClr val="FFCC66"/>
    <a:srgbClr val="00FFFF"/>
    <a:srgbClr val="FF99FF"/>
    <a:srgbClr val="F9F5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9" autoAdjust="0"/>
    <p:restoredTop sz="86323" autoAdjust="0"/>
  </p:normalViewPr>
  <p:slideViewPr>
    <p:cSldViewPr showGuides="1">
      <p:cViewPr>
        <p:scale>
          <a:sx n="77" d="100"/>
          <a:sy n="77" d="100"/>
        </p:scale>
        <p:origin x="-858" y="174"/>
      </p:cViewPr>
      <p:guideLst>
        <p:guide orient="horz" pos="258"/>
        <p:guide orient="horz" pos="818"/>
        <p:guide orient="horz" pos="3929"/>
        <p:guide pos="1090"/>
        <p:guide pos="5556"/>
        <p:guide pos="19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Grafico%20in%20Microsoft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plotArea>
      <c:layout>
        <c:manualLayout>
          <c:layoutTarget val="inner"/>
          <c:xMode val="edge"/>
          <c:yMode val="edge"/>
          <c:x val="0.17355371900826447"/>
          <c:y val="4.7348484848484911E-2"/>
          <c:w val="0.79648760330578561"/>
          <c:h val="0.59090909090909094"/>
        </c:manualLayout>
      </c:layout>
      <c:barChart>
        <c:barDir val="col"/>
        <c:grouping val="clustered"/>
        <c:ser>
          <c:idx val="0"/>
          <c:order val="0"/>
          <c:tx>
            <c:strRef>
              <c:f>'SLIDE 2.'!$C$12</c:f>
              <c:strCache>
                <c:ptCount val="1"/>
                <c:pt idx="0">
                  <c:v>Pervenute</c:v>
                </c:pt>
              </c:strCache>
            </c:strRef>
          </c:tx>
          <c:cat>
            <c:numRef>
              <c:f>'SLIDE 2.'!$D$11:$G$11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'SLIDE 2.'!$D$12:$G$12</c:f>
              <c:numCache>
                <c:formatCode>#,##0</c:formatCode>
                <c:ptCount val="4"/>
                <c:pt idx="0">
                  <c:v>6246</c:v>
                </c:pt>
                <c:pt idx="1">
                  <c:v>5962</c:v>
                </c:pt>
                <c:pt idx="2">
                  <c:v>6095</c:v>
                </c:pt>
                <c:pt idx="3">
                  <c:v>7255</c:v>
                </c:pt>
              </c:numCache>
            </c:numRef>
          </c:val>
        </c:ser>
        <c:ser>
          <c:idx val="1"/>
          <c:order val="1"/>
          <c:tx>
            <c:strRef>
              <c:f>'SLIDE 2.'!$C$13</c:f>
              <c:strCache>
                <c:ptCount val="1"/>
                <c:pt idx="0">
                  <c:v>Discusse</c:v>
                </c:pt>
              </c:strCache>
            </c:strRef>
          </c:tx>
          <c:cat>
            <c:numRef>
              <c:f>'SLIDE 2.'!$D$11:$G$11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'SLIDE 2.'!$D$13:$G$13</c:f>
              <c:numCache>
                <c:formatCode>#,##0</c:formatCode>
                <c:ptCount val="4"/>
                <c:pt idx="0">
                  <c:v>5149</c:v>
                </c:pt>
                <c:pt idx="1">
                  <c:v>5614</c:v>
                </c:pt>
                <c:pt idx="2">
                  <c:v>5598</c:v>
                </c:pt>
                <c:pt idx="3">
                  <c:v>6642</c:v>
                </c:pt>
              </c:numCache>
            </c:numRef>
          </c:val>
        </c:ser>
        <c:ser>
          <c:idx val="2"/>
          <c:order val="2"/>
          <c:tx>
            <c:strRef>
              <c:f>'SLIDE 2.'!$C$14</c:f>
              <c:strCache>
                <c:ptCount val="1"/>
                <c:pt idx="0">
                  <c:v>Conciliate</c:v>
                </c:pt>
              </c:strCache>
            </c:strRef>
          </c:tx>
          <c:cat>
            <c:numRef>
              <c:f>'SLIDE 2.'!$D$11:$G$11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'SLIDE 2.'!$D$14:$G$14</c:f>
              <c:numCache>
                <c:formatCode>#,##0</c:formatCode>
                <c:ptCount val="4"/>
                <c:pt idx="0">
                  <c:v>4929</c:v>
                </c:pt>
                <c:pt idx="1">
                  <c:v>5264</c:v>
                </c:pt>
                <c:pt idx="2">
                  <c:v>5367</c:v>
                </c:pt>
                <c:pt idx="3">
                  <c:v>6369</c:v>
                </c:pt>
              </c:numCache>
            </c:numRef>
          </c:val>
        </c:ser>
        <c:dLbls/>
        <c:axId val="79034624"/>
        <c:axId val="79966208"/>
      </c:barChart>
      <c:catAx>
        <c:axId val="79034624"/>
        <c:scaling>
          <c:orientation val="minMax"/>
        </c:scaling>
        <c:axPos val="b"/>
        <c:numFmt formatCode="General" sourceLinked="1"/>
        <c:tickLblPos val="nextTo"/>
        <c:crossAx val="79966208"/>
        <c:crosses val="autoZero"/>
        <c:auto val="1"/>
        <c:lblAlgn val="ctr"/>
        <c:lblOffset val="100"/>
      </c:catAx>
      <c:valAx>
        <c:axId val="79966208"/>
        <c:scaling>
          <c:orientation val="minMax"/>
        </c:scaling>
        <c:axPos val="l"/>
        <c:majorGridlines/>
        <c:numFmt formatCode="#,##0" sourceLinked="1"/>
        <c:tickLblPos val="nextTo"/>
        <c:crossAx val="790346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3136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22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style val="26"/>
  <c:chart>
    <c:plotArea>
      <c:layout>
        <c:manualLayout>
          <c:layoutTarget val="inner"/>
          <c:xMode val="edge"/>
          <c:yMode val="edge"/>
          <c:x val="0.1825468169116419"/>
          <c:y val="3.0789327191600144E-2"/>
          <c:w val="0.68488140220862592"/>
          <c:h val="0.64893351834283874"/>
        </c:manualLayout>
      </c:layout>
      <c:barChart>
        <c:barDir val="col"/>
        <c:grouping val="clustered"/>
        <c:ser>
          <c:idx val="0"/>
          <c:order val="0"/>
          <c:tx>
            <c:strRef>
              <c:f>'[Grafico in Microsoft PowerPoint]SLIDE 2.'!$C$12</c:f>
              <c:strCache>
                <c:ptCount val="1"/>
                <c:pt idx="0">
                  <c:v>Pervenute</c:v>
                </c:pt>
              </c:strCache>
            </c:strRef>
          </c:tx>
          <c:cat>
            <c:numRef>
              <c:f>'[Grafico in Microsoft PowerPoint]SLIDE 2.'!$D$11:$E$11</c:f>
              <c:numCache>
                <c:formatCode>General</c:formatCode>
                <c:ptCount val="2"/>
              </c:numCache>
            </c:numRef>
          </c:cat>
          <c:val>
            <c:numRef>
              <c:f>'[Grafico in Microsoft PowerPoint]SLIDE 2.'!$D$12:$E$12</c:f>
              <c:numCache>
                <c:formatCode>#,##0</c:formatCode>
                <c:ptCount val="2"/>
                <c:pt idx="0">
                  <c:v>6248</c:v>
                </c:pt>
                <c:pt idx="1">
                  <c:v>1007</c:v>
                </c:pt>
              </c:numCache>
            </c:numRef>
          </c:val>
        </c:ser>
        <c:ser>
          <c:idx val="1"/>
          <c:order val="1"/>
          <c:tx>
            <c:strRef>
              <c:f>'[Grafico in Microsoft PowerPoint]SLIDE 2.'!$C$13</c:f>
              <c:strCache>
                <c:ptCount val="1"/>
                <c:pt idx="0">
                  <c:v>Discusse</c:v>
                </c:pt>
              </c:strCache>
            </c:strRef>
          </c:tx>
          <c:cat>
            <c:numRef>
              <c:f>'[Grafico in Microsoft PowerPoint]SLIDE 2.'!$D$11:$E$11</c:f>
              <c:numCache>
                <c:formatCode>General</c:formatCode>
                <c:ptCount val="2"/>
              </c:numCache>
            </c:numRef>
          </c:cat>
          <c:val>
            <c:numRef>
              <c:f>'[Grafico in Microsoft PowerPoint]SLIDE 2.'!$D$13:$E$13</c:f>
              <c:numCache>
                <c:formatCode>#,##0</c:formatCode>
                <c:ptCount val="2"/>
                <c:pt idx="0">
                  <c:v>6226</c:v>
                </c:pt>
                <c:pt idx="1">
                  <c:v>1004</c:v>
                </c:pt>
              </c:numCache>
            </c:numRef>
          </c:val>
        </c:ser>
        <c:ser>
          <c:idx val="2"/>
          <c:order val="2"/>
          <c:tx>
            <c:strRef>
              <c:f>'[Grafico in Microsoft PowerPoint]SLIDE 2.'!$C$14</c:f>
              <c:strCache>
                <c:ptCount val="1"/>
                <c:pt idx="0">
                  <c:v>Conciliate</c:v>
                </c:pt>
              </c:strCache>
            </c:strRef>
          </c:tx>
          <c:cat>
            <c:numRef>
              <c:f>'[Grafico in Microsoft PowerPoint]SLIDE 2.'!$D$11:$E$11</c:f>
              <c:numCache>
                <c:formatCode>General</c:formatCode>
                <c:ptCount val="2"/>
              </c:numCache>
            </c:numRef>
          </c:cat>
          <c:val>
            <c:numRef>
              <c:f>'[Grafico in Microsoft PowerPoint]SLIDE 2.'!$D$14:$E$14</c:f>
              <c:numCache>
                <c:formatCode>#,##0</c:formatCode>
                <c:ptCount val="2"/>
                <c:pt idx="0">
                  <c:v>5685</c:v>
                </c:pt>
                <c:pt idx="1">
                  <c:v>854</c:v>
                </c:pt>
              </c:numCache>
            </c:numRef>
          </c:val>
        </c:ser>
        <c:ser>
          <c:idx val="3"/>
          <c:order val="3"/>
          <c:tx>
            <c:strRef>
              <c:f>'[Grafico in Microsoft PowerPoint]SLIDE 2.'!$C$15</c:f>
              <c:strCache>
                <c:ptCount val="1"/>
                <c:pt idx="0">
                  <c:v>Non conciliate</c:v>
                </c:pt>
              </c:strCache>
            </c:strRef>
          </c:tx>
          <c:cat>
            <c:numRef>
              <c:f>'[Grafico in Microsoft PowerPoint]SLIDE 2.'!$D$11:$E$11</c:f>
              <c:numCache>
                <c:formatCode>General</c:formatCode>
                <c:ptCount val="2"/>
              </c:numCache>
            </c:numRef>
          </c:cat>
          <c:val>
            <c:numRef>
              <c:f>'[Grafico in Microsoft PowerPoint]SLIDE 2.'!$D$15:$E$15</c:f>
              <c:numCache>
                <c:formatCode>#,##0</c:formatCode>
                <c:ptCount val="2"/>
                <c:pt idx="0">
                  <c:v>211</c:v>
                </c:pt>
                <c:pt idx="1">
                  <c:v>74</c:v>
                </c:pt>
              </c:numCache>
            </c:numRef>
          </c:val>
        </c:ser>
        <c:ser>
          <c:idx val="4"/>
          <c:order val="4"/>
          <c:tx>
            <c:strRef>
              <c:f>'[Grafico in Microsoft PowerPoint]SLIDE 2.'!$C$16</c:f>
              <c:strCache>
                <c:ptCount val="1"/>
                <c:pt idx="0">
                  <c:v>Annullate</c:v>
                </c:pt>
              </c:strCache>
            </c:strRef>
          </c:tx>
          <c:cat>
            <c:numRef>
              <c:f>'[Grafico in Microsoft PowerPoint]SLIDE 2.'!$D$11:$E$11</c:f>
              <c:numCache>
                <c:formatCode>General</c:formatCode>
                <c:ptCount val="2"/>
              </c:numCache>
            </c:numRef>
          </c:cat>
          <c:val>
            <c:numRef>
              <c:f>'[Grafico in Microsoft PowerPoint]SLIDE 2.'!$D$16:$E$16</c:f>
              <c:numCache>
                <c:formatCode>#,##0</c:formatCode>
                <c:ptCount val="2"/>
                <c:pt idx="0">
                  <c:v>330</c:v>
                </c:pt>
                <c:pt idx="1">
                  <c:v>76</c:v>
                </c:pt>
              </c:numCache>
            </c:numRef>
          </c:val>
        </c:ser>
        <c:dLbls/>
        <c:axId val="72842240"/>
        <c:axId val="72860416"/>
      </c:barChart>
      <c:catAx>
        <c:axId val="72842240"/>
        <c:scaling>
          <c:orientation val="minMax"/>
        </c:scaling>
        <c:axPos val="b"/>
        <c:numFmt formatCode="General" sourceLinked="1"/>
        <c:tickLblPos val="nextTo"/>
        <c:crossAx val="72860416"/>
        <c:crosses val="autoZero"/>
        <c:auto val="1"/>
        <c:lblAlgn val="ctr"/>
        <c:lblOffset val="100"/>
      </c:catAx>
      <c:valAx>
        <c:axId val="72860416"/>
        <c:scaling>
          <c:orientation val="minMax"/>
        </c:scaling>
        <c:axPos val="l"/>
        <c:majorGridlines/>
        <c:numFmt formatCode="#,##0" sourceLinked="1"/>
        <c:tickLblPos val="nextTo"/>
        <c:crossAx val="728422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it-IT"/>
          </a:p>
        </c:txPr>
      </c:dTable>
    </c:plotArea>
    <c:plotVisOnly val="1"/>
    <c:dispBlanksAs val="gap"/>
  </c:chart>
  <c:externalData r:id="rId1"/>
</c:chartSpace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675CE51-A3C4-E54B-8B17-98C7419EF19A}" type="datetimeFigureOut">
              <a:rPr lang="it-IT"/>
              <a:pPr>
                <a:defRPr/>
              </a:pPr>
              <a:t>02/12/2015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E4993B3-B287-E04D-99D8-82C2CFE475E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56164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E97B6ED-2A16-E74F-9974-FC38CE27992E}" type="datetimeFigureOut">
              <a:rPr lang="it-IT"/>
              <a:pPr>
                <a:defRPr/>
              </a:pPr>
              <a:t>02/12/2015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0A385B5D-90B3-EE47-A785-7C80895E73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4473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85B5D-90B3-EE47-A785-7C80895E73CB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92873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B27C5F38-C31C-402C-BEB4-5C2B6FAA008F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11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D8218671-2DBD-49FB-B3B8-882497E93702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12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D8218671-2DBD-49FB-B3B8-882497E93702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13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0111AEDA-7656-432E-A94D-88C1CDB011AB}" type="slidenum">
              <a:rPr kumimoji="0" lang="it-IT" sz="1200" b="0">
                <a:solidFill>
                  <a:prstClr val="black"/>
                </a:solidFill>
              </a:rPr>
              <a:pPr algn="r">
                <a:defRPr/>
              </a:pPr>
              <a:t>14</a:t>
            </a:fld>
            <a:endParaRPr kumimoji="0" lang="it-IT" sz="1200" b="0">
              <a:solidFill>
                <a:prstClr val="black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1363"/>
            <a:ext cx="4946650" cy="3711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F49535E4-451F-4D9B-BAB0-65F6DDC311EF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15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C297F085-6C09-4340-B9A4-512F300062A2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16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53592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65" tIns="46581" rIns="93165" bIns="46581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DFC79DAC-C798-4C86-8160-629E65B2EF5D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17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49825" cy="3711575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4"/>
            <a:ext cx="5438140" cy="44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1" tIns="46014" rIns="92031" bIns="4601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53592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65" tIns="46581" rIns="93165" bIns="46581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B11A1D0C-E99A-49A8-BCE8-13D4B4DD8BCD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18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49825" cy="3711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4"/>
            <a:ext cx="5438140" cy="446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31" tIns="46014" rIns="92031" bIns="46014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1363"/>
            <a:ext cx="4945063" cy="37084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599"/>
            <a:ext cx="5438140" cy="4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39293" indent="-284344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37374" indent="-227475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592324" indent="-227475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47273" indent="-227475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02223" indent="-22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57172" indent="-22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12123" indent="-22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67072" indent="-227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9AE1B21C-39BF-4307-88F2-8145DB8BCF13}" type="slidenum">
              <a:rPr lang="it-IT" smtClean="0"/>
              <a:pPr eaLnBrk="1" hangingPunct="1"/>
              <a:t>24</a:t>
            </a:fld>
            <a:endParaRPr lang="it-IT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1363"/>
            <a:ext cx="4945063" cy="370840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599"/>
            <a:ext cx="5438140" cy="4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0" tIns="45496" rIns="90990" bIns="4549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3DFD16F6-8A21-4501-9247-0E0CF340C980}" type="slidenum">
              <a:rPr lang="en-US" altLang="it-IT" smtClean="0"/>
              <a:pPr/>
              <a:t>3</a:t>
            </a:fld>
            <a:endParaRPr lang="en-US" altLang="it-IT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5710"/>
            <a:ext cx="5438775" cy="44665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0" tIns="45710" rIns="91420" bIns="4571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1363"/>
            <a:ext cx="4945063" cy="37084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599"/>
            <a:ext cx="5438140" cy="4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0" tIns="45496" rIns="90990" bIns="454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7100" y="741363"/>
            <a:ext cx="4945063" cy="3708400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599"/>
            <a:ext cx="5438140" cy="4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0" tIns="45496" rIns="90990" bIns="45496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6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39202" indent="-284309" defTabSz="91136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37233" indent="-227447" defTabSz="91136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592127" indent="-227447" defTabSz="91136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47020" indent="-227447" defTabSz="911366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01914" indent="-227447" defTabSz="91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56806" indent="-227447" defTabSz="91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11701" indent="-227447" defTabSz="91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66594" indent="-227447" defTabSz="91136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fld id="{86D4474D-61F2-4E77-A4A8-68E1E336A9E5}" type="slidenum">
              <a:rPr lang="it-IT" smtClean="0"/>
              <a:pPr eaLnBrk="1" hangingPunct="1"/>
              <a:t>4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1363"/>
            <a:ext cx="4946650" cy="3709987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4600"/>
            <a:ext cx="5438140" cy="4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11" tIns="46003" rIns="92011" bIns="4600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12700" cap="sq">
            <a:miter lim="800000"/>
            <a:headEnd type="none" w="sm" len="sm"/>
            <a:tailEnd type="none" w="sm" len="sm"/>
          </a:ln>
        </p:spPr>
        <p:txBody>
          <a:bodyPr/>
          <a:lstStyle/>
          <a:p>
            <a:fld id="{4B7A8B9E-C817-4A92-9436-49E73CD0A120}" type="slidenum">
              <a:rPr lang="en-US" altLang="it-IT" smtClean="0"/>
              <a:pPr/>
              <a:t>5</a:t>
            </a:fld>
            <a:endParaRPr lang="en-US" alt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451" y="4715710"/>
            <a:ext cx="5438775" cy="44665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0" tIns="45710" rIns="91420" bIns="45710"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7B49C927-B972-4CAB-BC05-111AC38DB89E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7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3590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76" tIns="46587" rIns="93176" bIns="4658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2011EE21-C7CC-4373-A759-E1328A1BBF41}" type="slidenum">
              <a:rPr kumimoji="0" lang="it-IT" sz="1200" b="0">
                <a:solidFill>
                  <a:prstClr val="black"/>
                </a:solidFill>
              </a:rPr>
              <a:pPr algn="r">
                <a:defRPr/>
              </a:pPr>
              <a:t>8</a:t>
            </a:fld>
            <a:endParaRPr kumimoji="0" lang="it-IT" sz="1200" b="0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1363"/>
            <a:ext cx="4949825" cy="3711575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1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39384" indent="-284378"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37514" indent="-227503"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592519" indent="-227503"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47524" indent="-227503"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02530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57535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12541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67546" indent="-22750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fld id="{395E0FDC-4074-4AD1-AD13-DC30156394AD}" type="slidenum">
              <a:rPr lang="it-IT" altLang="it-IT" smtClean="0"/>
              <a:pPr/>
              <a:t>9</a:t>
            </a:fld>
            <a:endParaRPr lang="it-IT" altLang="it-I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53591" y="9391176"/>
            <a:ext cx="2944085" cy="4958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3155" tIns="46577" rIns="93155" bIns="46577" anchor="b"/>
          <a:lstStyle>
            <a:lvl1pPr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defTabSz="931863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defTabSz="931863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r">
              <a:defRPr/>
            </a:pPr>
            <a:fld id="{3DE46A32-D853-4985-9449-628EF2EE8B38}" type="slidenum">
              <a:rPr kumimoji="0" lang="en-US" altLang="it-IT" sz="1200" b="0">
                <a:solidFill>
                  <a:prstClr val="black"/>
                </a:solidFill>
              </a:rPr>
              <a:pPr algn="r">
                <a:defRPr/>
              </a:pPr>
              <a:t>10</a:t>
            </a:fld>
            <a:endParaRPr kumimoji="0" lang="en-US" altLang="it-IT" sz="1200" b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9353"/>
            <a:ext cx="5438140" cy="446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81" tIns="45491" rIns="90981" bIns="45491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5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png"/><Relationship Id="rId4" Type="http://schemas.openxmlformats.org/officeDocument/2006/relationships/oleObject" Target="../embeddings/Presentazione_di_Microsoft_Office_PowerPoint_97-20036.ppt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1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2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3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resentazione_di_Microsoft_Office_PowerPoint_97-20034.ppt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323528" y="942976"/>
            <a:ext cx="8450262" cy="52223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1239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8013" r:id="rId3" imgW="0" imgH="0" progId="PowerPoint.Show.8">
              <p:embed/>
            </p:oleObj>
          </a:graphicData>
        </a:graphic>
      </p:graphicFrame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270964B2-B52E-E843-BF22-1EAFD0301312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8014" r:id="rId4" imgW="0" imgH="0" progId="PowerPoint.Show.8">
              <p:embed/>
            </p:oleObj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465" y="360000"/>
            <a:ext cx="8423999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323528" y="942976"/>
            <a:ext cx="8458200" cy="5183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una tabella</a:t>
            </a:r>
            <a:endParaRPr lang="it-IT" noProof="0" dirty="0" smtClean="0"/>
          </a:p>
        </p:txBody>
      </p:sp>
      <p:pic>
        <p:nvPicPr>
          <p:cNvPr id="11" name="Immagine 1" descr="telecom tim po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13488"/>
            <a:ext cx="254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7651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352800" y="-7200"/>
            <a:ext cx="8460000" cy="6120000"/>
          </a:xfrm>
        </p:spPr>
        <p:txBody>
          <a:bodyPr/>
          <a:lstStyle>
            <a:lvl1pPr>
              <a:defRPr i="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468701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5" name="Segnaposto testo 9"/>
          <p:cNvSpPr>
            <a:spLocks noGrp="1"/>
          </p:cNvSpPr>
          <p:nvPr>
            <p:ph type="body" sz="quarter" idx="11"/>
          </p:nvPr>
        </p:nvSpPr>
        <p:spPr>
          <a:xfrm>
            <a:off x="352800" y="692696"/>
            <a:ext cx="7560000" cy="1439997"/>
          </a:xfrm>
        </p:spPr>
        <p:txBody>
          <a:bodyPr lIns="108000" tIns="46800" rIns="108000" bIns="46800"/>
          <a:lstStyle>
            <a:lvl1pPr>
              <a:defRPr sz="2600" baseline="0">
                <a:solidFill>
                  <a:schemeClr val="accent6"/>
                </a:solidFill>
                <a:latin typeface="Franklin Gothic Medium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176442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1628496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568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6505074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863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557339"/>
            <a:ext cx="4038600" cy="4568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557339"/>
            <a:ext cx="4038600" cy="45688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736256" y="6433244"/>
            <a:ext cx="3961133" cy="195819"/>
          </a:xfrm>
          <a:prstGeom prst="rect">
            <a:avLst/>
          </a:prstGeom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Telecom Italia Agata Carosi Tutela del Consumatore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67625" y="6381750"/>
            <a:ext cx="1008063" cy="331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F272-D389-4794-806E-A41A7AD0B8D1}" type="slidenum">
              <a:rPr lang="it-IT"/>
              <a:pPr>
                <a:defRPr/>
              </a:pPr>
              <a:t>‹N›</a:t>
            </a:fld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450071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618835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78F12B7-9672-425A-906A-6D12196E0756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8595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olo, contenuto 2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6F2F36-2FBE-4D17-86C3-9DB2089B9913}" type="slidenum">
              <a:rPr lang="en-US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511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marchio_telecom_col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937250"/>
            <a:ext cx="15128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677391" y="514800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661259" y="2332800"/>
            <a:ext cx="7155717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3"/>
                </a:solidFill>
                <a:latin typeface="Franklin Gothic Medium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673223" y="2780928"/>
            <a:ext cx="7380000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677391" y="764704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677391" y="1016768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677871" y="5085184"/>
            <a:ext cx="432000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677871" y="4838400"/>
            <a:ext cx="432000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xmlns="" val="254015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tto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362252"/>
            <a:ext cx="8450262" cy="4587028"/>
          </a:xfrm>
        </p:spPr>
        <p:txBody>
          <a:bodyPr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 sz="1600"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/>
          <a:lstStyle>
            <a:lvl1pPr>
              <a:defRPr lang="it-IT" baseline="0" dirty="0"/>
            </a:lvl1pPr>
          </a:lstStyle>
          <a:p>
            <a:pPr lvl="0"/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0"/>
          </p:nvPr>
        </p:nvSpPr>
        <p:spPr>
          <a:xfrm>
            <a:off x="323528" y="773056"/>
            <a:ext cx="8460000" cy="339837"/>
          </a:xfrm>
          <a:noFill/>
          <a:ln>
            <a:noFill/>
          </a:ln>
          <a:effectLst/>
          <a:extLst/>
        </p:spPr>
        <p:txBody>
          <a:bodyPr wrap="none">
            <a:noAutofit/>
          </a:bodyPr>
          <a:lstStyle>
            <a:lvl1pPr>
              <a:defRPr lang="it-IT" sz="2000" kern="1200" dirty="0">
                <a:solidFill>
                  <a:srgbClr val="1162A4"/>
                </a:solidFill>
                <a:latin typeface="Franklin Gothic Medium"/>
                <a:ea typeface="+mj-ea"/>
                <a:cs typeface="Franklin Gothic Medium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Titolo della Relazione</a:t>
            </a:r>
            <a:endParaRPr lang="it-IT" dirty="0"/>
          </a:p>
        </p:txBody>
      </p:sp>
      <p:sp>
        <p:nvSpPr>
          <p:cNvPr id="7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dirty="0"/>
              <a:t>Nome del Relatore, Nome Struttura</a:t>
            </a:r>
          </a:p>
        </p:txBody>
      </p:sp>
    </p:spTree>
    <p:extLst>
      <p:ext uri="{BB962C8B-B14F-4D97-AF65-F5344CB8AC3E}">
        <p14:creationId xmlns:p14="http://schemas.microsoft.com/office/powerpoint/2010/main" xmlns="" val="638785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/>
          <p:nvPr/>
        </p:nvCxnSpPr>
        <p:spPr>
          <a:xfrm>
            <a:off x="1547813" y="2427288"/>
            <a:ext cx="0" cy="615950"/>
          </a:xfrm>
          <a:prstGeom prst="line">
            <a:avLst/>
          </a:prstGeom>
          <a:ln w="12700" cmpd="sng">
            <a:solidFill>
              <a:schemeClr val="tx1">
                <a:lumMod val="65000"/>
                <a:lumOff val="35000"/>
              </a:schemeClr>
            </a:solidFill>
            <a:prstDash val="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testo 14"/>
          <p:cNvSpPr>
            <a:spLocks noGrp="1"/>
          </p:cNvSpPr>
          <p:nvPr>
            <p:ph type="body" sz="quarter" idx="11"/>
          </p:nvPr>
        </p:nvSpPr>
        <p:spPr>
          <a:xfrm>
            <a:off x="1691680" y="514800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13" name="Titolo 12"/>
          <p:cNvSpPr>
            <a:spLocks noGrp="1"/>
          </p:cNvSpPr>
          <p:nvPr>
            <p:ph type="title"/>
          </p:nvPr>
        </p:nvSpPr>
        <p:spPr>
          <a:xfrm>
            <a:off x="1656496" y="2332800"/>
            <a:ext cx="7155717" cy="4824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aseline="0">
                <a:solidFill>
                  <a:schemeClr val="accent3"/>
                </a:solidFill>
                <a:latin typeface="Franklin Gothic Medium"/>
              </a:defRPr>
            </a:lvl1pPr>
          </a:lstStyle>
          <a:p>
            <a:r>
              <a:rPr lang="it-IT" dirty="0" smtClean="0"/>
              <a:t>Fare clic per modificare lo stile del titolo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/>
          </p:nvPr>
        </p:nvSpPr>
        <p:spPr>
          <a:xfrm>
            <a:off x="1692275" y="2780928"/>
            <a:ext cx="7380000" cy="288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21" name="Segnaposto testo 20"/>
          <p:cNvSpPr>
            <a:spLocks noGrp="1"/>
          </p:cNvSpPr>
          <p:nvPr>
            <p:ph type="body" sz="quarter" idx="14"/>
          </p:nvPr>
        </p:nvSpPr>
        <p:spPr>
          <a:xfrm>
            <a:off x="1691680" y="764704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Segnaposto testo 20"/>
          <p:cNvSpPr>
            <a:spLocks noGrp="1"/>
          </p:cNvSpPr>
          <p:nvPr>
            <p:ph type="body" sz="quarter" idx="15"/>
          </p:nvPr>
        </p:nvSpPr>
        <p:spPr>
          <a:xfrm>
            <a:off x="1691680" y="1016768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200" baseline="0">
                <a:solidFill>
                  <a:schemeClr val="accent3"/>
                </a:solidFill>
                <a:latin typeface="Franklin Gothic Medium"/>
              </a:defRPr>
            </a:lvl1pPr>
            <a:lvl2pPr>
              <a:defRPr sz="1400">
                <a:solidFill>
                  <a:schemeClr val="accent1"/>
                </a:solidFill>
                <a:latin typeface="Franklin Gothic Medium"/>
              </a:defRPr>
            </a:lvl2pPr>
            <a:lvl3pPr>
              <a:defRPr sz="1400">
                <a:solidFill>
                  <a:schemeClr val="accent1"/>
                </a:solidFill>
                <a:latin typeface="Franklin Gothic Medium"/>
              </a:defRPr>
            </a:lvl3pPr>
            <a:lvl4pPr>
              <a:defRPr sz="1400">
                <a:solidFill>
                  <a:schemeClr val="accent1"/>
                </a:solidFill>
                <a:latin typeface="Franklin Gothic Medium"/>
              </a:defRPr>
            </a:lvl4pPr>
            <a:lvl5pPr>
              <a:defRPr sz="140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6"/>
          </p:nvPr>
        </p:nvSpPr>
        <p:spPr>
          <a:xfrm>
            <a:off x="1692160" y="5085184"/>
            <a:ext cx="4320000" cy="17999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Segnaposto testo 23"/>
          <p:cNvSpPr>
            <a:spLocks noGrp="1"/>
          </p:cNvSpPr>
          <p:nvPr>
            <p:ph type="body" sz="quarter" idx="17"/>
          </p:nvPr>
        </p:nvSpPr>
        <p:spPr>
          <a:xfrm>
            <a:off x="1692160" y="4838400"/>
            <a:ext cx="4320000" cy="179997"/>
          </a:xfrm>
          <a:prstGeom prst="rect">
            <a:avLst/>
          </a:prstGeom>
        </p:spPr>
        <p:txBody>
          <a:bodyPr vert="horz" lIns="0" tIns="0" bIns="0" anchor="ctr" anchorCtr="0"/>
          <a:lstStyle>
            <a:lvl1pPr marL="0" indent="0">
              <a:buNone/>
              <a:defRPr sz="1200" baseline="0">
                <a:solidFill>
                  <a:schemeClr val="accent1"/>
                </a:solidFill>
                <a:latin typeface="Arial"/>
              </a:defRPr>
            </a:lvl1pPr>
            <a:lvl2pPr>
              <a:defRPr sz="800" baseline="0">
                <a:solidFill>
                  <a:schemeClr val="accent1"/>
                </a:solidFill>
                <a:latin typeface="Arial"/>
              </a:defRPr>
            </a:lvl2pPr>
            <a:lvl3pPr>
              <a:defRPr sz="800" baseline="0">
                <a:solidFill>
                  <a:schemeClr val="accent1"/>
                </a:solidFill>
                <a:latin typeface="Arial"/>
              </a:defRPr>
            </a:lvl3pPr>
            <a:lvl4pPr>
              <a:defRPr sz="800" baseline="0">
                <a:solidFill>
                  <a:schemeClr val="accent1"/>
                </a:solidFill>
                <a:latin typeface="Arial"/>
              </a:defRPr>
            </a:lvl4pPr>
            <a:lvl5pPr>
              <a:defRPr sz="800" baseline="0">
                <a:solidFill>
                  <a:schemeClr val="accent1"/>
                </a:solidFill>
                <a:latin typeface="Arial"/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11" name="Immagine 1" descr="telecom tim po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021288"/>
            <a:ext cx="254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236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usura 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 bwMode="auto">
          <a:xfrm>
            <a:off x="3965575" y="2954338"/>
            <a:ext cx="1212850" cy="539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2"/>
                </a:solidFill>
                <a:latin typeface="Franklin Gothic Demi" charset="0"/>
                <a:ea typeface="ＭＳ Ｐゴシック" charset="0"/>
                <a:cs typeface="Arial" charset="0"/>
              </a:defRPr>
            </a:lvl9pPr>
          </a:lstStyle>
          <a:p>
            <a:pPr algn="ctr" defTabSz="914400">
              <a:defRPr/>
            </a:pPr>
            <a:r>
              <a:rPr lang="it-IT" sz="3500" dirty="0" smtClean="0">
                <a:solidFill>
                  <a:srgbClr val="E0001A"/>
                </a:solidFill>
                <a:latin typeface="Franklin Gothic Medium" charset="0"/>
                <a:ea typeface="ＭＳ Ｐゴシック"/>
                <a:cs typeface="Arial"/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xmlns="" val="176817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zio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414338" y="294904"/>
            <a:ext cx="8458200" cy="57983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marL="0" indent="0" algn="l">
              <a:defRPr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5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850946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4617" r:id="rId3" imgW="0" imgH="0" progId="PowerPoint.Show.8">
              <p:embed/>
            </p:oleObj>
          </a:graphicData>
        </a:graphic>
      </p:graphicFrame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82F84C12-7F2C-5B45-8DDE-A6D3A9827934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ttore 1 7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323528" y="360001"/>
            <a:ext cx="8459999" cy="35999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it-IT" dirty="0" smtClean="0">
                <a:latin typeface="Franklin Gothic Medium" charset="0"/>
              </a:rPr>
              <a:t>Titolo slide testo Franklin </a:t>
            </a:r>
            <a:r>
              <a:rPr lang="it-IT" dirty="0" err="1" smtClean="0">
                <a:latin typeface="Franklin Gothic Medium" charset="0"/>
              </a:rPr>
              <a:t>Gothic</a:t>
            </a:r>
            <a:r>
              <a:rPr lang="it-IT" dirty="0" smtClean="0">
                <a:latin typeface="Franklin Gothic Medium" charset="0"/>
              </a:rPr>
              <a:t> Medium 26pt</a:t>
            </a:r>
            <a:endParaRPr lang="it-IT" dirty="0"/>
          </a:p>
        </p:txBody>
      </p:sp>
      <p:sp>
        <p:nvSpPr>
          <p:cNvPr id="20" name="Segnaposto testo 19"/>
          <p:cNvSpPr>
            <a:spLocks noGrp="1"/>
          </p:cNvSpPr>
          <p:nvPr>
            <p:ph type="body" sz="quarter" idx="12" hasCustomPrompt="1"/>
          </p:nvPr>
        </p:nvSpPr>
        <p:spPr>
          <a:xfrm>
            <a:off x="781200" y="980728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Argomento</a:t>
            </a:r>
            <a:r>
              <a:rPr lang="en-US" dirty="0" smtClean="0"/>
              <a:t> #1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1" name="Segnaposto testo 19"/>
          <p:cNvSpPr>
            <a:spLocks noGrp="1"/>
          </p:cNvSpPr>
          <p:nvPr>
            <p:ph type="body" sz="quarter" idx="13" hasCustomPrompt="1"/>
          </p:nvPr>
        </p:nvSpPr>
        <p:spPr>
          <a:xfrm>
            <a:off x="781200" y="2258079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Argomento</a:t>
            </a:r>
            <a:r>
              <a:rPr lang="en-US" dirty="0" smtClean="0"/>
              <a:t> #2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4" name="Segnaposto testo 23"/>
          <p:cNvSpPr>
            <a:spLocks noGrp="1"/>
          </p:cNvSpPr>
          <p:nvPr>
            <p:ph type="body" sz="quarter" idx="14" hasCustomPrompt="1"/>
          </p:nvPr>
        </p:nvSpPr>
        <p:spPr>
          <a:xfrm>
            <a:off x="781200" y="2506479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accent1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26" name="Segnaposto testo 25"/>
          <p:cNvSpPr>
            <a:spLocks noGrp="1"/>
          </p:cNvSpPr>
          <p:nvPr>
            <p:ph type="body" sz="quarter" idx="15" hasCustomPrompt="1"/>
          </p:nvPr>
        </p:nvSpPr>
        <p:spPr>
          <a:xfrm>
            <a:off x="781200" y="2780658"/>
            <a:ext cx="7920000" cy="612310"/>
          </a:xfrm>
        </p:spPr>
        <p:txBody>
          <a:bodyPr>
            <a:noAutofit/>
          </a:bodyPr>
          <a:lstStyle>
            <a:lvl1pPr marL="172800" marR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 sz="1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33" name="Segnaposto testo 19"/>
          <p:cNvSpPr>
            <a:spLocks noGrp="1"/>
          </p:cNvSpPr>
          <p:nvPr>
            <p:ph type="body" sz="quarter" idx="20" hasCustomPrompt="1"/>
          </p:nvPr>
        </p:nvSpPr>
        <p:spPr>
          <a:xfrm>
            <a:off x="781200" y="1268760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7" name="Segnaposto data 4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8" name="Segnaposto piè di pagina 5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sp>
        <p:nvSpPr>
          <p:cNvPr id="19" name="Segnaposto testo 25"/>
          <p:cNvSpPr>
            <a:spLocks noGrp="1"/>
          </p:cNvSpPr>
          <p:nvPr>
            <p:ph type="body" sz="quarter" idx="25" hasCustomPrompt="1"/>
          </p:nvPr>
        </p:nvSpPr>
        <p:spPr>
          <a:xfrm>
            <a:off x="781200" y="1522711"/>
            <a:ext cx="7920000" cy="612310"/>
          </a:xfrm>
        </p:spPr>
        <p:txBody>
          <a:bodyPr>
            <a:noAutofit/>
          </a:bodyPr>
          <a:lstStyle>
            <a:lvl1pPr marL="172800" marR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1" name="Segnaposto testo 19"/>
          <p:cNvSpPr>
            <a:spLocks noGrp="1"/>
          </p:cNvSpPr>
          <p:nvPr>
            <p:ph type="body" sz="quarter" idx="31" hasCustomPrompt="1"/>
          </p:nvPr>
        </p:nvSpPr>
        <p:spPr>
          <a:xfrm>
            <a:off x="781200" y="3554959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Argomento</a:t>
            </a:r>
            <a:r>
              <a:rPr lang="en-US" dirty="0" smtClean="0"/>
              <a:t> #3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2" name="Segnaposto testo 19"/>
          <p:cNvSpPr>
            <a:spLocks noGrp="1"/>
          </p:cNvSpPr>
          <p:nvPr>
            <p:ph type="body" sz="quarter" idx="32" hasCustomPrompt="1"/>
          </p:nvPr>
        </p:nvSpPr>
        <p:spPr>
          <a:xfrm>
            <a:off x="781200" y="3842991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3" name="Segnaposto testo 25"/>
          <p:cNvSpPr>
            <a:spLocks noGrp="1"/>
          </p:cNvSpPr>
          <p:nvPr>
            <p:ph type="body" sz="quarter" idx="33" hasCustomPrompt="1"/>
          </p:nvPr>
        </p:nvSpPr>
        <p:spPr>
          <a:xfrm>
            <a:off x="781200" y="4096942"/>
            <a:ext cx="7920000" cy="612310"/>
          </a:xfrm>
        </p:spPr>
        <p:txBody>
          <a:bodyPr>
            <a:noAutofit/>
          </a:bodyPr>
          <a:lstStyle>
            <a:lvl1pPr marL="172800" marR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44" name="Segnaposto testo 19"/>
          <p:cNvSpPr>
            <a:spLocks noGrp="1"/>
          </p:cNvSpPr>
          <p:nvPr>
            <p:ph type="body" sz="quarter" idx="34" hasCustomPrompt="1"/>
          </p:nvPr>
        </p:nvSpPr>
        <p:spPr>
          <a:xfrm>
            <a:off x="781200" y="4866995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Argomento</a:t>
            </a:r>
            <a:r>
              <a:rPr lang="en-US" dirty="0" smtClean="0"/>
              <a:t> #4 in Arial </a:t>
            </a:r>
            <a:r>
              <a:rPr lang="en-US" dirty="0" err="1" smtClean="0"/>
              <a:t>Grassetto</a:t>
            </a:r>
            <a:r>
              <a:rPr lang="en-US" dirty="0" smtClean="0"/>
              <a:t> 16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5" name="Segnaposto testo 19"/>
          <p:cNvSpPr>
            <a:spLocks noGrp="1"/>
          </p:cNvSpPr>
          <p:nvPr>
            <p:ph type="body" sz="quarter" idx="35" hasCustomPrompt="1"/>
          </p:nvPr>
        </p:nvSpPr>
        <p:spPr>
          <a:xfrm>
            <a:off x="781200" y="5155027"/>
            <a:ext cx="7920000" cy="252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2pPr>
            <a:lvl3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3pPr>
            <a:lvl4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4pPr>
            <a:lvl5pPr marL="0">
              <a:spcBef>
                <a:spcPts val="0"/>
              </a:spcBef>
              <a:spcAft>
                <a:spcPts val="0"/>
              </a:spcAft>
              <a:defRPr sz="1600" baseline="0">
                <a:solidFill>
                  <a:schemeClr val="accent6"/>
                </a:solidFill>
                <a:latin typeface="Franklin Gothic Medium"/>
              </a:defRPr>
            </a:lvl5pPr>
          </a:lstStyle>
          <a:p>
            <a:pPr lvl="0"/>
            <a:r>
              <a:rPr lang="en-US" dirty="0" err="1" smtClean="0"/>
              <a:t>Sottotitolo</a:t>
            </a:r>
            <a:r>
              <a:rPr lang="en-US" dirty="0" smtClean="0"/>
              <a:t> in Arial </a:t>
            </a:r>
            <a:r>
              <a:rPr lang="en-US" dirty="0" err="1" smtClean="0"/>
              <a:t>Grassetto</a:t>
            </a:r>
            <a:r>
              <a:rPr lang="en-US" dirty="0" smtClean="0"/>
              <a:t> 12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46" name="Segnaposto testo 25"/>
          <p:cNvSpPr>
            <a:spLocks noGrp="1"/>
          </p:cNvSpPr>
          <p:nvPr>
            <p:ph type="body" sz="quarter" idx="36" hasCustomPrompt="1"/>
          </p:nvPr>
        </p:nvSpPr>
        <p:spPr>
          <a:xfrm>
            <a:off x="781200" y="5408978"/>
            <a:ext cx="7920000" cy="612310"/>
          </a:xfrm>
        </p:spPr>
        <p:txBody>
          <a:bodyPr>
            <a:noAutofit/>
          </a:bodyPr>
          <a:lstStyle>
            <a:lvl1pPr marL="172800" marR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 sz="10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Dettaglio_1 </a:t>
            </a:r>
            <a:r>
              <a:rPr lang="it-IT" dirty="0" smtClean="0"/>
              <a:t>–</a:t>
            </a:r>
            <a:r>
              <a:rPr lang="en-US" dirty="0" smtClean="0"/>
              <a:t> Arial </a:t>
            </a:r>
            <a:r>
              <a:rPr lang="en-US" dirty="0" err="1" smtClean="0"/>
              <a:t>Grassetto</a:t>
            </a:r>
            <a:r>
              <a:rPr lang="en-US" dirty="0" smtClean="0"/>
              <a:t> 10 </a:t>
            </a:r>
            <a:r>
              <a:rPr lang="en-US" dirty="0" err="1" smtClean="0"/>
              <a:t>pt</a:t>
            </a:r>
            <a:endParaRPr lang="en-US" dirty="0" smtClean="0"/>
          </a:p>
          <a:p>
            <a:pPr marL="172800" marR="0" lvl="0" indent="-172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Lucida Grande"/>
              <a:buChar char="▶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0" name="Segnaposto testo 11"/>
          <p:cNvSpPr>
            <a:spLocks noGrp="1"/>
          </p:cNvSpPr>
          <p:nvPr>
            <p:ph type="body" sz="quarter" idx="37" hasCustomPrompt="1"/>
          </p:nvPr>
        </p:nvSpPr>
        <p:spPr>
          <a:xfrm>
            <a:off x="5868144" y="2132856"/>
            <a:ext cx="2807544" cy="2736304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0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Nella slide Agenda l’inserimento dei contenuti avviene in una struttura costituita dal Titolo dell’Argomento, eventuale sottotitolo e dettaglio in modalità elenco puntato.</a:t>
            </a:r>
            <a:br>
              <a:rPr lang="it-IT" dirty="0" smtClean="0"/>
            </a:br>
            <a:r>
              <a:rPr lang="it-IT" dirty="0" smtClean="0"/>
              <a:t>Nel caso di una sequenza di Argomenti, è opportuno dare evidenza all’Argomento oggetto delle slide a seguire variando in Grigio (RGB 131-131-131) il colore degli altri Argomenti in agenda.</a:t>
            </a:r>
            <a:br>
              <a:rPr lang="it-IT" dirty="0" smtClean="0"/>
            </a:br>
            <a:r>
              <a:rPr lang="it-IT" dirty="0" smtClean="0"/>
              <a:t>Infine l’icona “freccia” abbinata all’utilizzo del colore, evidenzia ulteriormente il punto di avanzamento all’interno delle sequenza di Argomenti.</a:t>
            </a:r>
          </a:p>
        </p:txBody>
      </p:sp>
    </p:spTree>
    <p:extLst>
      <p:ext uri="{BB962C8B-B14F-4D97-AF65-F5344CB8AC3E}">
        <p14:creationId xmlns:p14="http://schemas.microsoft.com/office/powerpoint/2010/main" xmlns="" val="222823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, Separato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348" r:id="rId3" imgW="0" imgH="0" progId="PowerPoint.Show.8">
              <p:embed/>
            </p:oleObj>
          </a:graphicData>
        </a:graphic>
      </p:graphicFrame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080553" y="1323273"/>
            <a:ext cx="8459999" cy="359997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it-IT" dirty="0" smtClean="0">
                <a:latin typeface="Franklin Gothic Medium" charset="0"/>
              </a:rPr>
              <a:t>Agenda, Separatore Franklin </a:t>
            </a:r>
            <a:r>
              <a:rPr lang="it-IT" dirty="0" err="1" smtClean="0">
                <a:latin typeface="Franklin Gothic Medium" charset="0"/>
              </a:rPr>
              <a:t>Gothic</a:t>
            </a:r>
            <a:r>
              <a:rPr lang="it-IT" dirty="0" smtClean="0">
                <a:latin typeface="Franklin Gothic Medium" charset="0"/>
              </a:rPr>
              <a:t> Medium 24 </a:t>
            </a:r>
            <a:r>
              <a:rPr lang="it-IT" dirty="0" err="1" smtClean="0">
                <a:latin typeface="Franklin Gothic Medium" charset="0"/>
              </a:rPr>
              <a:t>pt</a:t>
            </a:r>
            <a:endParaRPr lang="it-IT" dirty="0"/>
          </a:p>
        </p:txBody>
      </p:sp>
      <p:sp>
        <p:nvSpPr>
          <p:cNvPr id="29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080553" y="1834763"/>
            <a:ext cx="7523895" cy="26023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="1" baseline="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Argomento #1 in </a:t>
            </a:r>
            <a:r>
              <a:rPr lang="it-IT" dirty="0" err="1" smtClean="0"/>
              <a:t>Arial</a:t>
            </a:r>
            <a:r>
              <a:rPr lang="it-IT" dirty="0" smtClean="0"/>
              <a:t> Grassetto 16 </a:t>
            </a:r>
            <a:r>
              <a:rPr lang="it-IT" dirty="0" err="1" smtClean="0"/>
              <a:t>pt</a:t>
            </a:r>
            <a:endParaRPr lang="it-IT" dirty="0" smtClean="0"/>
          </a:p>
          <a:p>
            <a:pPr lvl="0"/>
            <a:r>
              <a:rPr lang="it-IT" dirty="0" smtClean="0"/>
              <a:t>Argomento #2 in </a:t>
            </a:r>
            <a:r>
              <a:rPr lang="it-IT" dirty="0" err="1" smtClean="0"/>
              <a:t>Arial</a:t>
            </a:r>
            <a:r>
              <a:rPr lang="it-IT" dirty="0" smtClean="0"/>
              <a:t> Grassetto 16 </a:t>
            </a:r>
            <a:r>
              <a:rPr lang="it-IT" dirty="0" err="1" smtClean="0"/>
              <a:t>pt</a:t>
            </a:r>
            <a:endParaRPr lang="it-IT" dirty="0" smtClean="0"/>
          </a:p>
        </p:txBody>
      </p:sp>
      <p:pic>
        <p:nvPicPr>
          <p:cNvPr id="31" name="Immagin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9144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Segnaposto testo 14"/>
          <p:cNvSpPr>
            <a:spLocks noGrp="1"/>
          </p:cNvSpPr>
          <p:nvPr>
            <p:ph type="body" sz="quarter" idx="11" hasCustomPrompt="1"/>
          </p:nvPr>
        </p:nvSpPr>
        <p:spPr>
          <a:xfrm>
            <a:off x="1134600" y="514800"/>
            <a:ext cx="7120533" cy="324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400" b="1" i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 b="1" i="0" baseline="0">
                <a:solidFill>
                  <a:schemeClr val="accent3"/>
                </a:solidFill>
                <a:latin typeface=""/>
              </a:defRPr>
            </a:lvl2pPr>
            <a:lvl3pPr>
              <a:defRPr sz="1400" b="1" i="0" baseline="0">
                <a:solidFill>
                  <a:schemeClr val="accent3"/>
                </a:solidFill>
                <a:latin typeface=""/>
              </a:defRPr>
            </a:lvl3pPr>
            <a:lvl4pPr>
              <a:defRPr sz="1400" b="1" i="0" baseline="0">
                <a:solidFill>
                  <a:schemeClr val="accent3"/>
                </a:solidFill>
                <a:latin typeface=""/>
              </a:defRPr>
            </a:lvl4pPr>
            <a:lvl5pPr>
              <a:defRPr sz="1400" b="1" i="0" baseline="0">
                <a:solidFill>
                  <a:schemeClr val="accent3"/>
                </a:solidFill>
                <a:latin typeface=""/>
              </a:defRPr>
            </a:lvl5pPr>
          </a:lstStyle>
          <a:p>
            <a:r>
              <a:rPr lang="it-IT" dirty="0" smtClean="0">
                <a:latin typeface="Arial" charset="0"/>
                <a:cs typeface="Arial" charset="0"/>
              </a:rPr>
              <a:t>GRUPPO TELECOM ITALIA </a:t>
            </a:r>
            <a:r>
              <a:rPr lang="it-IT" dirty="0" err="1" smtClean="0">
                <a:latin typeface="Arial" charset="0"/>
                <a:cs typeface="Arial" charset="0"/>
              </a:rPr>
              <a:t>Arial</a:t>
            </a:r>
            <a:r>
              <a:rPr lang="it-IT" dirty="0" smtClean="0">
                <a:latin typeface="Arial" charset="0"/>
                <a:cs typeface="Arial" charset="0"/>
              </a:rPr>
              <a:t> Grassetto cp14</a:t>
            </a:r>
            <a:endParaRPr lang="it-IT" dirty="0">
              <a:latin typeface="Arial" charset="0"/>
              <a:cs typeface="Arial" charset="0"/>
            </a:endParaRPr>
          </a:p>
        </p:txBody>
      </p:sp>
      <p:pic>
        <p:nvPicPr>
          <p:cNvPr id="1326" name="Immagine 1" descr="telecom tim po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877272"/>
            <a:ext cx="2546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234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4742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22822" y="1196752"/>
            <a:ext cx="8460000" cy="4104233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4581128"/>
            <a:ext cx="6552728" cy="864096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si ottiene impostando "Elenchi puntati e numerati&gt;Personalizza"; poi sotto “Carattere” scegliere “</a:t>
            </a:r>
            <a:r>
              <a:rPr lang="it-IT" dirty="0" err="1" smtClean="0"/>
              <a:t>Webdings</a:t>
            </a:r>
            <a:r>
              <a:rPr lang="it-IT" dirty="0" smtClean="0"/>
              <a:t>” e selezionare la forma a freccia, successivamente impostare il colore Rosso (RGB 224-0-26) e la dimensione al 100%.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70974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corpo picc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24742" y="360000"/>
            <a:ext cx="8460000" cy="355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Autofit/>
          </a:bodyPr>
          <a:lstStyle>
            <a:lvl1pPr algn="l">
              <a:defRPr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51520" y="836712"/>
            <a:ext cx="8387992" cy="5400600"/>
          </a:xfrm>
        </p:spPr>
        <p:txBody>
          <a:bodyPr>
            <a:noAutofit/>
          </a:bodyPr>
          <a:lstStyle>
            <a:lvl1pPr marL="342900" indent="-34290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/>
            </a:lvl1pPr>
            <a:lvl2pPr marL="731838" indent="-285750" algn="l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/>
            </a:lvl2pPr>
            <a:lvl3pPr marL="1179513" indent="-285750" algn="l">
              <a:buClr>
                <a:schemeClr val="accent5"/>
              </a:buClr>
              <a:buSzPct val="100000"/>
              <a:buFont typeface="Arial" pitchFamily="34" charset="0"/>
              <a:buChar char="–"/>
              <a:defRPr sz="1200"/>
            </a:lvl3pPr>
            <a:lvl4pPr marL="1339850" marR="0" indent="3175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40000"/>
              </a:spcAft>
              <a:buClr>
                <a:srgbClr val="FF0000"/>
              </a:buClr>
              <a:buSzPct val="50000"/>
              <a:buFont typeface="Franklin Gothic Demi" charset="0"/>
              <a:buNone/>
              <a:tabLst/>
              <a:defRPr kumimoji="0" lang="it-IT" sz="1200" b="0" i="0" u="none" strike="noStrike" kern="0" cap="none" spc="0" normalizeH="0" baseline="0" noProof="0" smtClean="0">
                <a:ln>
                  <a:noFill/>
                </a:ln>
                <a:solidFill>
                  <a:srgbClr val="0D3764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4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4" name="Segnaposto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sp>
        <p:nvSpPr>
          <p:cNvPr id="11" name="Segnaposto testo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4581128"/>
            <a:ext cx="6552728" cy="864096"/>
          </a:xfrm>
          <a:solidFill>
            <a:schemeClr val="accent5"/>
          </a:solidFill>
        </p:spPr>
        <p:txBody>
          <a:bodyPr lIns="108000" rIns="108000"/>
          <a:lstStyle>
            <a:lvl1pPr marL="0" indent="0"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it-IT" dirty="0" smtClean="0"/>
              <a:t>Nota:</a:t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si ottiene impostando "Elenchi puntati e numerati&gt;Personalizza"; poi sotto “Carattere” scegliere “</a:t>
            </a:r>
            <a:r>
              <a:rPr lang="it-IT" dirty="0" err="1" smtClean="0"/>
              <a:t>Webdings</a:t>
            </a:r>
            <a:r>
              <a:rPr lang="it-IT" dirty="0" smtClean="0"/>
              <a:t>” e selezionare la forma a freccia, successivamente impostare il colore Rosso (RGB 224-0-26) e la dimensione al 100%.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127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uto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5633" r:id="rId3" imgW="0" imgH="0" progId="PowerPoint.Show.8">
              <p:embed/>
            </p:oleObj>
          </a:graphicData>
        </a:graphic>
      </p:graphicFrame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6BDCAF79-222E-8048-B9DD-5C5833416C74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9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ttore 1 7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60000"/>
            <a:ext cx="8460000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323528" y="1523925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81025" y="1523925"/>
            <a:ext cx="4131188" cy="4353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80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6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908993"/>
            <a:ext cx="4176464" cy="359767"/>
          </a:xfrm>
        </p:spPr>
        <p:txBody>
          <a:bodyPr>
            <a:normAutofit/>
          </a:bodyPr>
          <a:lstStyle>
            <a:lvl1pPr>
              <a:defRPr sz="2000" baseline="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it-IT" dirty="0" smtClean="0"/>
              <a:t>Titolo </a:t>
            </a:r>
            <a:r>
              <a:rPr lang="it-IT" dirty="0" err="1" smtClean="0"/>
              <a:t>Arial</a:t>
            </a:r>
            <a:r>
              <a:rPr lang="it-IT" dirty="0" smtClean="0"/>
              <a:t> 20 </a:t>
            </a:r>
            <a:r>
              <a:rPr lang="it-IT" dirty="0" err="1" smtClean="0"/>
              <a:t>pt</a:t>
            </a:r>
            <a:endParaRPr lang="en-US" dirty="0" smtClean="0"/>
          </a:p>
        </p:txBody>
      </p:sp>
      <p:sp>
        <p:nvSpPr>
          <p:cNvPr id="17" name="Segnaposto testo 3"/>
          <p:cNvSpPr>
            <a:spLocks noGrp="1"/>
          </p:cNvSpPr>
          <p:nvPr>
            <p:ph type="body" sz="quarter" idx="13" hasCustomPrompt="1"/>
          </p:nvPr>
        </p:nvSpPr>
        <p:spPr>
          <a:xfrm>
            <a:off x="4652553" y="90899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Arial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23689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fic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Base" hidden="1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56989" r:id="rId3" imgW="0" imgH="0" progId="PowerPoint.Show.8">
              <p:embed/>
            </p:oleObj>
          </a:graphicData>
        </a:graphic>
      </p:graphicFrame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16DDE7BA-5388-7844-811B-BD2790F8B0D7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" name="Picture 9" descr="marchio_telecom_col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ttore 1 8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ggetto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69149263"/>
              </p:ext>
            </p:extLst>
          </p:nvPr>
        </p:nvGraphicFramePr>
        <p:xfrm>
          <a:off x="304263" y="1341438"/>
          <a:ext cx="4183529" cy="4568825"/>
        </p:xfrm>
        <a:graphic>
          <a:graphicData uri="http://schemas.openxmlformats.org/presentationml/2006/ole">
            <p:oleObj spid="_x0000_s56990" name="Grafico" r:id="rId5" imgW="4038585" imgH="4572135" progId="MSGraph.Chart.8">
              <p:embed followColorScheme="full"/>
            </p:oleObj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60000"/>
            <a:ext cx="8460000" cy="355225"/>
          </a:xfrm>
          <a:noFill/>
          <a:ln>
            <a:noFill/>
          </a:ln>
          <a:effectLst/>
          <a:extLst/>
        </p:spPr>
        <p:txBody>
          <a:bodyPr/>
          <a:lstStyle>
            <a:lvl1pPr>
              <a:defRPr lang="it-IT" dirty="0">
                <a:solidFill>
                  <a:schemeClr val="accent5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 dirty="0" smtClean="0"/>
          </a:p>
        </p:txBody>
      </p:sp>
      <p:sp>
        <p:nvSpPr>
          <p:cNvPr id="5" name="Segnaposto contenuto 3"/>
          <p:cNvSpPr>
            <a:spLocks noGrp="1"/>
          </p:cNvSpPr>
          <p:nvPr>
            <p:ph sz="half" idx="2"/>
          </p:nvPr>
        </p:nvSpPr>
        <p:spPr>
          <a:xfrm>
            <a:off x="4572000" y="1523925"/>
            <a:ext cx="4145979" cy="4353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Clr>
                <a:schemeClr val="accent5"/>
              </a:buClr>
              <a:buSzPct val="100000"/>
              <a:buFont typeface="Webdings" pitchFamily="18" charset="2"/>
              <a:buChar char="4"/>
              <a:defRPr sz="1800">
                <a:solidFill>
                  <a:schemeClr val="accent1"/>
                </a:solidFill>
              </a:defRPr>
            </a:lvl1pPr>
            <a:lvl2pPr marL="788988" indent="-342900">
              <a:buClr>
                <a:schemeClr val="accent5"/>
              </a:buClr>
              <a:buSzPct val="100000"/>
              <a:buFont typeface="Webdings" pitchFamily="18" charset="2"/>
              <a:buChar char="4"/>
              <a:defRPr sz="1600" baseline="0">
                <a:solidFill>
                  <a:schemeClr val="accent1"/>
                </a:solidFill>
              </a:defRPr>
            </a:lvl2pPr>
            <a:lvl3pPr marL="1179513" indent="-285750">
              <a:buClr>
                <a:schemeClr val="accent5"/>
              </a:buClr>
              <a:buSzPct val="100000"/>
              <a:buFont typeface="Arial" pitchFamily="34" charset="0"/>
              <a:buChar char="–"/>
              <a:defRPr sz="1400">
                <a:solidFill>
                  <a:schemeClr val="accent1"/>
                </a:solidFill>
              </a:defRPr>
            </a:lvl3pPr>
            <a:lvl4pPr>
              <a:defRPr sz="1600">
                <a:solidFill>
                  <a:schemeClr val="accent1"/>
                </a:solidFill>
              </a:defRPr>
            </a:lvl4pPr>
            <a:lvl5pPr>
              <a:defRPr sz="1600">
                <a:solidFill>
                  <a:schemeClr val="accent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15" name="Segnaposto testo 3"/>
          <p:cNvSpPr>
            <a:spLocks noGrp="1"/>
          </p:cNvSpPr>
          <p:nvPr>
            <p:ph type="body" sz="quarter" idx="12" hasCustomPrompt="1"/>
          </p:nvPr>
        </p:nvSpPr>
        <p:spPr>
          <a:xfrm>
            <a:off x="323528" y="90899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Arial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  <p:sp>
        <p:nvSpPr>
          <p:cNvPr id="12" name="Segnaposto data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Titolo della Relazione</a:t>
            </a:r>
            <a:endParaRPr lang="it-IT" dirty="0"/>
          </a:p>
        </p:txBody>
      </p:sp>
      <p:sp>
        <p:nvSpPr>
          <p:cNvPr id="13" name="Segnaposto piè di pagina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/>
              <a:t>Nome del Relatore, Nome Struttura</a:t>
            </a:r>
            <a:endParaRPr lang="it-IT" dirty="0"/>
          </a:p>
        </p:txBody>
      </p:sp>
      <p:sp>
        <p:nvSpPr>
          <p:cNvPr id="14" name="Segnaposto testo 3"/>
          <p:cNvSpPr>
            <a:spLocks noGrp="1"/>
          </p:cNvSpPr>
          <p:nvPr>
            <p:ph type="body" sz="quarter" idx="16" hasCustomPrompt="1"/>
          </p:nvPr>
        </p:nvSpPr>
        <p:spPr>
          <a:xfrm>
            <a:off x="4575682" y="908993"/>
            <a:ext cx="4176464" cy="359767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5"/>
                </a:solidFill>
                <a:latin typeface="Arial"/>
              </a:defRPr>
            </a:lvl1pPr>
            <a:lvl2pPr>
              <a:defRPr sz="2000">
                <a:solidFill>
                  <a:schemeClr val="accent5"/>
                </a:solidFill>
                <a:latin typeface="Arial"/>
              </a:defRPr>
            </a:lvl2pPr>
            <a:lvl3pPr>
              <a:defRPr sz="2000">
                <a:solidFill>
                  <a:schemeClr val="accent5"/>
                </a:solidFill>
                <a:latin typeface="Arial"/>
              </a:defRPr>
            </a:lvl3pPr>
            <a:lvl4pPr>
              <a:defRPr sz="2000">
                <a:solidFill>
                  <a:schemeClr val="accent5"/>
                </a:solidFill>
                <a:latin typeface="Arial"/>
              </a:defRPr>
            </a:lvl4pPr>
            <a:lvl5pPr>
              <a:defRPr sz="2000">
                <a:solidFill>
                  <a:schemeClr val="accent5"/>
                </a:solidFill>
                <a:latin typeface="Arial"/>
              </a:defRPr>
            </a:lvl5pPr>
          </a:lstStyle>
          <a:p>
            <a:pPr lvl="0"/>
            <a:r>
              <a:rPr lang="en-US" dirty="0" err="1" smtClean="0"/>
              <a:t>Titolo</a:t>
            </a:r>
            <a:r>
              <a:rPr lang="en-US" dirty="0" smtClean="0"/>
              <a:t> Arial 20 </a:t>
            </a:r>
            <a:r>
              <a:rPr lang="en-US" dirty="0" err="1" smtClean="0"/>
              <a:t>pt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818486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360363"/>
            <a:ext cx="84597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Titolo slide testo Franklin Gothic Medium 26pt </a:t>
            </a:r>
          </a:p>
        </p:txBody>
      </p:sp>
      <p:sp>
        <p:nvSpPr>
          <p:cNvPr id="1031" name="CasellaDiTesto 10"/>
          <p:cNvSpPr txBox="1">
            <a:spLocks noChangeArrowheads="1"/>
          </p:cNvSpPr>
          <p:nvPr/>
        </p:nvSpPr>
        <p:spPr bwMode="auto">
          <a:xfrm>
            <a:off x="8472488" y="6453188"/>
            <a:ext cx="417512" cy="138112"/>
          </a:xfrm>
          <a:prstGeom prst="rect">
            <a:avLst/>
          </a:prstGeom>
          <a:noFill/>
          <a:ln>
            <a:noFill/>
          </a:ln>
          <a:extLst/>
        </p:spPr>
        <p:txBody>
          <a:bodyPr t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Demi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hangingPunct="1">
              <a:defRPr/>
            </a:pPr>
            <a:fld id="{9AC7FCB1-CEF5-8146-9932-764D0CB675E7}" type="slidenum">
              <a:rPr lang="it-IT" sz="900" smtClean="0">
                <a:solidFill>
                  <a:srgbClr val="000000"/>
                </a:solidFill>
                <a:latin typeface="Arial" charset="0"/>
              </a:rPr>
              <a:pPr algn="r" defTabSz="914400" eaLnBrk="1" hangingPunct="1">
                <a:defRPr/>
              </a:pPr>
              <a:t>‹N›</a:t>
            </a:fld>
            <a:endParaRPr lang="it-IT" sz="90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8" name="Picture 9" descr="marchio_telecom_colore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6359525"/>
            <a:ext cx="13128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ttore 1 7"/>
          <p:cNvCxnSpPr/>
          <p:nvPr/>
        </p:nvCxnSpPr>
        <p:spPr>
          <a:xfrm>
            <a:off x="8528050" y="6351588"/>
            <a:ext cx="0" cy="260350"/>
          </a:xfrm>
          <a:prstGeom prst="line">
            <a:avLst/>
          </a:prstGeom>
          <a:ln w="6350" cmpd="sng">
            <a:solidFill>
              <a:srgbClr val="E0001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42975"/>
            <a:ext cx="8450263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2"/>
          </p:nvPr>
        </p:nvSpPr>
        <p:spPr>
          <a:xfrm>
            <a:off x="2843213" y="6303963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 b="1" i="0">
                <a:solidFill>
                  <a:schemeClr val="accent5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dirty="0" smtClean="0"/>
              <a:t>LA SEMESTRALE 2014</a:t>
            </a:r>
            <a:endParaRPr lang="it-IT" dirty="0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3"/>
          </p:nvPr>
        </p:nvSpPr>
        <p:spPr>
          <a:xfrm>
            <a:off x="2843213" y="6448425"/>
            <a:ext cx="5689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it-IT" dirty="0" smtClean="0"/>
              <a:t>Nome del Relatore, Nome Struttura</a:t>
            </a:r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70" r:id="rId4"/>
    <p:sldLayoutId id="2147483976" r:id="rId5"/>
    <p:sldLayoutId id="2147483964" r:id="rId6"/>
    <p:sldLayoutId id="2147483965" r:id="rId7"/>
    <p:sldLayoutId id="2147483971" r:id="rId8"/>
    <p:sldLayoutId id="2147483972" r:id="rId9"/>
    <p:sldLayoutId id="2147483973" r:id="rId10"/>
    <p:sldLayoutId id="2147483968" r:id="rId11"/>
    <p:sldLayoutId id="2147483969" r:id="rId12"/>
    <p:sldLayoutId id="2147483977" r:id="rId13"/>
    <p:sldLayoutId id="2147483978" r:id="rId14"/>
    <p:sldLayoutId id="2147483979" r:id="rId15"/>
    <p:sldLayoutId id="2147483980" r:id="rId16"/>
    <p:sldLayoutId id="2147483982" r:id="rId17"/>
    <p:sldLayoutId id="2147483983" r:id="rId18"/>
    <p:sldLayoutId id="2147483984" r:id="rId19"/>
  </p:sldLayoutIdLst>
  <p:hf sldNum="0" hdr="0"/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/>
          <a:ea typeface="MS PGothic" panose="020B0600070205080204" pitchFamily="34" charset="-128"/>
          <a:cs typeface="Franklin Gothic Medium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600">
          <a:solidFill>
            <a:srgbClr val="E0001A"/>
          </a:solidFill>
          <a:latin typeface="Franklin Gothic Medium" panose="020B0603020102020204" pitchFamily="34" charset="0"/>
          <a:ea typeface="MS PGothic" panose="020B0600070205080204" pitchFamily="34" charset="-128"/>
          <a:cs typeface="Franklin Gothic Medium" panose="020B06030201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Franklin Gothic Demi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2200">
          <a:solidFill>
            <a:schemeClr val="accent1"/>
          </a:solidFill>
          <a:latin typeface="Arial"/>
          <a:ea typeface="MS PGothic" panose="020B0600070205080204" pitchFamily="34" charset="-128"/>
          <a:cs typeface="Arial"/>
        </a:defRPr>
      </a:lvl1pPr>
      <a:lvl2pPr marL="446088" indent="11113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>
          <a:solidFill>
            <a:schemeClr val="accent1"/>
          </a:solidFill>
          <a:latin typeface="Arial"/>
          <a:ea typeface="Arial" charset="0"/>
          <a:cs typeface="Arial"/>
        </a:defRPr>
      </a:lvl2pPr>
      <a:lvl3pPr marL="893763" indent="20638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600">
          <a:solidFill>
            <a:schemeClr val="accent1"/>
          </a:solidFill>
          <a:latin typeface="Arial"/>
          <a:ea typeface="Arial" charset="0"/>
          <a:cs typeface="Arial"/>
        </a:defRPr>
      </a:lvl3pPr>
      <a:lvl4pPr marL="1339850" indent="31750" algn="l" rtl="0" eaLnBrk="1" fontAlgn="base" hangingPunct="1">
        <a:lnSpc>
          <a:spcPct val="120000"/>
        </a:lnSpc>
        <a:spcBef>
          <a:spcPct val="0"/>
        </a:spcBef>
        <a:spcAft>
          <a:spcPct val="40000"/>
        </a:spcAft>
        <a:buClr>
          <a:srgbClr val="FF0000"/>
        </a:buClr>
        <a:buSzPct val="50000"/>
        <a:buFont typeface="Franklin Gothic Demi" charset="0"/>
        <a:defRPr sz="1200">
          <a:solidFill>
            <a:srgbClr val="114986"/>
          </a:solidFill>
          <a:latin typeface="Arial"/>
          <a:ea typeface="Arial" charset="0"/>
          <a:cs typeface="Arial"/>
        </a:defRPr>
      </a:lvl4pPr>
      <a:lvl5pPr marL="20716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5pPr>
      <a:lvl6pPr marL="25288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6pPr>
      <a:lvl7pPr marL="29860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7pPr>
      <a:lvl8pPr marL="34432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8pPr>
      <a:lvl9pPr marL="3900488" indent="-228600" algn="l" rtl="0" eaLnBrk="1" fontAlgn="base" hangingPunct="1">
        <a:spcBef>
          <a:spcPct val="20000"/>
        </a:spcBef>
        <a:spcAft>
          <a:spcPct val="0"/>
        </a:spcAft>
        <a:buClr>
          <a:srgbClr val="FF0000"/>
        </a:buClr>
        <a:buSzPct val="50000"/>
        <a:buFont typeface="Franklin Gothic Demi" charset="0"/>
        <a:buChar char="►"/>
        <a:defRPr>
          <a:solidFill>
            <a:schemeClr val="tx1"/>
          </a:solidFill>
          <a:latin typeface="Franklin Gothic Book" charset="0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92600"/>
            <a:ext cx="9144000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7.xls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928992" cy="919576"/>
          </a:xfrm>
        </p:spPr>
        <p:txBody>
          <a:bodyPr/>
          <a:lstStyle/>
          <a:p>
            <a:r>
              <a:rPr lang="it-IT" b="1" dirty="0"/>
              <a:t>L’uso strategico della conciliazione da parte delle imprese: il primo caso in Italia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20483" name="Segnaposto testo 3"/>
          <p:cNvSpPr>
            <a:spLocks noGrp="1"/>
          </p:cNvSpPr>
          <p:nvPr>
            <p:ph type="body" sz="quarter" idx="11"/>
          </p:nvPr>
        </p:nvSpPr>
        <p:spPr bwMode="auto">
          <a:xfrm>
            <a:off x="251520" y="332656"/>
            <a:ext cx="4391893" cy="323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dirty="0">
                <a:latin typeface="Arial" charset="0"/>
                <a:cs typeface="Arial" charset="0"/>
              </a:rPr>
              <a:t>GRUPPO TELECOM </a:t>
            </a:r>
            <a:r>
              <a:rPr lang="it-IT" dirty="0" smtClean="0">
                <a:latin typeface="Arial" charset="0"/>
                <a:cs typeface="Arial" charset="0"/>
              </a:rPr>
              <a:t>ITALIA</a:t>
            </a:r>
            <a:endParaRPr lang="it-IT" dirty="0">
              <a:latin typeface="Arial" charset="0"/>
              <a:cs typeface="Arial" charset="0"/>
            </a:endParaRPr>
          </a:p>
        </p:txBody>
      </p:sp>
      <p:sp>
        <p:nvSpPr>
          <p:cNvPr id="8" name="Segnaposto testo 9"/>
          <p:cNvSpPr>
            <a:spLocks noGrp="1"/>
          </p:cNvSpPr>
          <p:nvPr>
            <p:ph type="body" sz="quarter" idx="17"/>
          </p:nvPr>
        </p:nvSpPr>
        <p:spPr bwMode="auto">
          <a:xfrm>
            <a:off x="6084168" y="6093296"/>
            <a:ext cx="1872208" cy="216024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 numCol="1" compatLnSpc="1">
            <a:prstTxWarp prst="textNoShape">
              <a:avLst/>
            </a:prstTxWarp>
          </a:bodyPr>
          <a:lstStyle/>
          <a:p>
            <a:r>
              <a:rPr lang="it-IT" sz="1400" b="1" i="1" dirty="0" smtClean="0">
                <a:latin typeface="Arial" charset="0"/>
              </a:rPr>
              <a:t>Mirco BARONCINI</a:t>
            </a:r>
            <a:endParaRPr lang="it-IT" sz="1400" b="1" i="1" dirty="0">
              <a:latin typeface="Arial" charset="0"/>
            </a:endParaRPr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7"/>
          </p:nvPr>
        </p:nvSpPr>
        <p:spPr bwMode="auto">
          <a:xfrm>
            <a:off x="1844080" y="5418236"/>
            <a:ext cx="4319588" cy="17938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Ins="0" numCol="1" compatLnSpc="1">
            <a:prstTxWarp prst="textNoShape">
              <a:avLst/>
            </a:prstTxWarp>
          </a:bodyPr>
          <a:lstStyle/>
          <a:p>
            <a:r>
              <a:rPr lang="it-IT" b="1" i="1" dirty="0" smtClean="0">
                <a:latin typeface="Arial" charset="0"/>
              </a:rPr>
              <a:t>Trento 4 Dicembre 2015</a:t>
            </a:r>
            <a:endParaRPr lang="it-IT" b="1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8"/>
          <p:cNvSpPr>
            <a:spLocks noGrp="1" noChangeArrowheads="1"/>
          </p:cNvSpPr>
          <p:nvPr>
            <p:ph type="title" idx="4294967295"/>
          </p:nvPr>
        </p:nvSpPr>
        <p:spPr>
          <a:xfrm>
            <a:off x="111125" y="514215"/>
            <a:ext cx="8532814" cy="1044575"/>
          </a:xfrm>
        </p:spPr>
        <p:txBody>
          <a:bodyPr/>
          <a:lstStyle/>
          <a:p>
            <a:pPr eaLnBrk="1" hangingPunct="1"/>
            <a:r>
              <a:rPr lang="it-IT" sz="2400" kern="1200" dirty="0" smtClean="0">
                <a:solidFill>
                  <a:srgbClr val="FF0000"/>
                </a:solidFill>
                <a:latin typeface="Franklin Gothic Demi" charset="0"/>
                <a:ea typeface="MS PGothic" charset="0"/>
                <a:cs typeface="MS PGothic" charset="0"/>
              </a:rPr>
              <a:t>LO SCENARIO NORMATIVO NAZIONALE DELLE PROCEDURE ADR  </a:t>
            </a:r>
            <a:endParaRPr lang="it-IT" sz="2400" kern="1200" dirty="0">
              <a:solidFill>
                <a:srgbClr val="FF0000"/>
              </a:solidFill>
              <a:latin typeface="Franklin Gothic Demi" charset="0"/>
              <a:ea typeface="MS PGothic" charset="0"/>
              <a:cs typeface="MS PGothic" charset="0"/>
            </a:endParaRPr>
          </a:p>
        </p:txBody>
      </p:sp>
      <p:sp>
        <p:nvSpPr>
          <p:cNvPr id="10245" name="Rectangle 58"/>
          <p:cNvSpPr>
            <a:spLocks noChangeArrowheads="1"/>
          </p:cNvSpPr>
          <p:nvPr/>
        </p:nvSpPr>
        <p:spPr bwMode="auto">
          <a:xfrm>
            <a:off x="877888" y="2028825"/>
            <a:ext cx="7726362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it-IT" b="1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 </a:t>
            </a:r>
            <a:endParaRPr lang="it-IT" dirty="0">
              <a:solidFill>
                <a:srgbClr val="00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3319" name="Rectangle 27"/>
          <p:cNvSpPr>
            <a:spLocks noChangeArrowheads="1"/>
          </p:cNvSpPr>
          <p:nvPr/>
        </p:nvSpPr>
        <p:spPr bwMode="auto">
          <a:xfrm>
            <a:off x="4305300" y="1576388"/>
            <a:ext cx="4694238" cy="1120775"/>
          </a:xfrm>
          <a:prstGeom prst="rect">
            <a:avLst/>
          </a:prstGeom>
          <a:solidFill>
            <a:srgbClr val="93B1CC"/>
          </a:solidFill>
          <a:ln w="9525">
            <a:solidFill>
              <a:srgbClr val="0070B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</a:pPr>
            <a:r>
              <a:rPr lang="it-IT" sz="1600" b="1" i="1" u="sng" dirty="0">
                <a:latin typeface="Franklin Gothic Demi" panose="020B0703020102020204" pitchFamily="34" charset="0"/>
              </a:rPr>
              <a:t>Art.3</a:t>
            </a:r>
            <a:r>
              <a:rPr lang="it-IT" sz="1600" i="1" dirty="0">
                <a:latin typeface="Franklin Gothic Demi" panose="020B0703020102020204" pitchFamily="34" charset="0"/>
              </a:rPr>
              <a:t>  </a:t>
            </a:r>
            <a:r>
              <a:rPr lang="it-IT" sz="1600" i="1" dirty="0" smtClean="0">
                <a:latin typeface="Franklin Gothic Demi" panose="020B0703020102020204" pitchFamily="34" charset="0"/>
              </a:rPr>
              <a:t>- richiama </a:t>
            </a:r>
            <a:r>
              <a:rPr lang="it-IT" sz="1600" i="1" dirty="0">
                <a:latin typeface="Franklin Gothic Demi" panose="020B0703020102020204" pitchFamily="34" charset="0"/>
              </a:rPr>
              <a:t>il Tentativo obbligatorio di Conciliazione.</a:t>
            </a:r>
          </a:p>
          <a:p>
            <a:pPr>
              <a:lnSpc>
                <a:spcPct val="115000"/>
              </a:lnSpc>
            </a:pPr>
            <a:r>
              <a:rPr lang="it-IT" sz="1600" b="1" i="1" u="sng" dirty="0">
                <a:latin typeface="Franklin Gothic Demi" panose="020B0703020102020204" pitchFamily="34" charset="0"/>
              </a:rPr>
              <a:t>Art.13  </a:t>
            </a:r>
            <a:r>
              <a:rPr lang="it-IT" sz="1600" i="1" dirty="0">
                <a:latin typeface="Franklin Gothic Demi" panose="020B0703020102020204" pitchFamily="34" charset="0"/>
              </a:rPr>
              <a:t>Conciliazione presso altri Organismi di Conciliazione (elenco degli Organi c/o AGCOM) </a:t>
            </a:r>
          </a:p>
        </p:txBody>
      </p:sp>
      <p:sp>
        <p:nvSpPr>
          <p:cNvPr id="13320" name="Rectangle 29"/>
          <p:cNvSpPr>
            <a:spLocks noChangeArrowheads="1"/>
          </p:cNvSpPr>
          <p:nvPr/>
        </p:nvSpPr>
        <p:spPr bwMode="auto">
          <a:xfrm>
            <a:off x="4308475" y="3035300"/>
            <a:ext cx="4691063" cy="136842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it-IT" sz="1600" i="1" u="sng" dirty="0">
                <a:solidFill>
                  <a:srgbClr val="000000"/>
                </a:solidFill>
                <a:latin typeface="Franklin Gothic Demi" panose="020B0703020102020204" pitchFamily="34" charset="0"/>
              </a:rPr>
              <a:t>Art. 84. </a:t>
            </a:r>
            <a:r>
              <a:rPr lang="it-IT" sz="1600" i="1" dirty="0">
                <a:solidFill>
                  <a:srgbClr val="000000"/>
                </a:solidFill>
                <a:latin typeface="Franklin Gothic Demi" panose="020B0703020102020204" pitchFamily="34" charset="0"/>
              </a:rPr>
              <a:t>Risoluzione extragiudiziale delle controversie </a:t>
            </a:r>
          </a:p>
          <a:p>
            <a:r>
              <a:rPr lang="it-IT" sz="1400" i="1" dirty="0">
                <a:latin typeface="Franklin Gothic Demi" panose="020B0703020102020204" pitchFamily="34" charset="0"/>
              </a:rPr>
              <a:t>Si richiama l’adozione di procedure extragiudiziali trasparenti, non discriminatorie, semplici e poco costose. </a:t>
            </a:r>
          </a:p>
        </p:txBody>
      </p:sp>
      <p:sp>
        <p:nvSpPr>
          <p:cNvPr id="13321" name="Rectangle 31"/>
          <p:cNvSpPr>
            <a:spLocks noChangeArrowheads="1"/>
          </p:cNvSpPr>
          <p:nvPr/>
        </p:nvSpPr>
        <p:spPr bwMode="auto">
          <a:xfrm>
            <a:off x="4308475" y="4672379"/>
            <a:ext cx="4691063" cy="1371844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15000"/>
              </a:lnSpc>
              <a:buNone/>
            </a:pPr>
            <a:r>
              <a:rPr lang="it-IT" sz="1400" i="1" dirty="0" smtClean="0">
                <a:latin typeface="Franklin Gothic Demi" panose="020B0703020102020204" pitchFamily="34" charset="0"/>
              </a:rPr>
              <a:t>Il Codice del Consumo è </a:t>
            </a:r>
            <a:r>
              <a:rPr lang="it-IT" sz="1400" i="1" dirty="0">
                <a:latin typeface="Franklin Gothic Demi" panose="020B0703020102020204" pitchFamily="34" charset="0"/>
              </a:rPr>
              <a:t>stato recentemente </a:t>
            </a:r>
            <a:r>
              <a:rPr lang="it-IT" sz="1400" i="1" dirty="0" smtClean="0">
                <a:latin typeface="Franklin Gothic Demi" panose="020B0703020102020204" pitchFamily="34" charset="0"/>
              </a:rPr>
              <a:t>modificato dal decreto </a:t>
            </a:r>
            <a:r>
              <a:rPr lang="it-IT" sz="1400" i="1" dirty="0" err="1" smtClean="0">
                <a:latin typeface="Franklin Gothic Demi" panose="020B0703020102020204" pitchFamily="34" charset="0"/>
              </a:rPr>
              <a:t>L.gsvo</a:t>
            </a:r>
            <a:r>
              <a:rPr lang="it-IT" sz="1400" i="1" dirty="0">
                <a:latin typeface="Franklin Gothic Demi" panose="020B0703020102020204" pitchFamily="34" charset="0"/>
              </a:rPr>
              <a:t> </a:t>
            </a:r>
            <a:r>
              <a:rPr lang="it-IT" sz="1400" i="1" dirty="0" smtClean="0">
                <a:latin typeface="Franklin Gothic Demi" panose="020B0703020102020204" pitchFamily="34" charset="0"/>
              </a:rPr>
              <a:t>130/15 che ha sostituito l’art.141 del Codice ed ha inserito nuovi artt. dal 141 bis al 141 </a:t>
            </a:r>
            <a:r>
              <a:rPr lang="it-IT" sz="1400" i="1" dirty="0" err="1" smtClean="0">
                <a:latin typeface="Franklin Gothic Demi" panose="020B0703020102020204" pitchFamily="34" charset="0"/>
              </a:rPr>
              <a:t>decies</a:t>
            </a:r>
            <a:r>
              <a:rPr lang="it-IT" sz="1400" i="1" dirty="0" smtClean="0">
                <a:latin typeface="Franklin Gothic Demi" panose="020B0703020102020204" pitchFamily="34" charset="0"/>
              </a:rPr>
              <a:t>. </a:t>
            </a: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" pitchFamily="34" charset="0"/>
            </a:endParaRPr>
          </a:p>
        </p:txBody>
      </p:sp>
      <p:sp>
        <p:nvSpPr>
          <p:cNvPr id="13322" name="AutoShape 17"/>
          <p:cNvSpPr>
            <a:spLocks noChangeArrowheads="1"/>
          </p:cNvSpPr>
          <p:nvPr/>
        </p:nvSpPr>
        <p:spPr bwMode="auto">
          <a:xfrm>
            <a:off x="107950" y="3163888"/>
            <a:ext cx="3966765" cy="807235"/>
          </a:xfrm>
          <a:prstGeom prst="chevron">
            <a:avLst>
              <a:gd name="adj" fmla="val 50163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60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3323" name="AutoShape 17"/>
          <p:cNvSpPr>
            <a:spLocks noChangeArrowheads="1"/>
          </p:cNvSpPr>
          <p:nvPr/>
        </p:nvSpPr>
        <p:spPr bwMode="auto">
          <a:xfrm>
            <a:off x="111125" y="4804751"/>
            <a:ext cx="4074013" cy="1107099"/>
          </a:xfrm>
          <a:prstGeom prst="chevron">
            <a:avLst>
              <a:gd name="adj" fmla="val 502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None/>
            </a:pPr>
            <a:endParaRPr lang="it-IT" sz="1600" dirty="0" smtClean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pPr algn="ctr">
              <a:buNone/>
            </a:pPr>
            <a:r>
              <a:rPr lang="it-IT" sz="1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Codice </a:t>
            </a:r>
            <a:r>
              <a:rPr lang="it-IT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del </a:t>
            </a:r>
            <a:r>
              <a:rPr lang="it-IT" sz="1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Consumo  </a:t>
            </a:r>
          </a:p>
          <a:p>
            <a:pPr algn="ctr">
              <a:buNone/>
            </a:pPr>
            <a:r>
              <a:rPr lang="it-IT" sz="1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D</a:t>
            </a:r>
            <a:r>
              <a:rPr lang="it-IT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. </a:t>
            </a:r>
            <a:r>
              <a:rPr lang="it-IT" sz="1400" dirty="0" err="1">
                <a:solidFill>
                  <a:srgbClr val="000000"/>
                </a:solidFill>
                <a:latin typeface="Franklin Gothic Demi" panose="020B0703020102020204" pitchFamily="34" charset="0"/>
              </a:rPr>
              <a:t>L.gsvo</a:t>
            </a:r>
            <a:r>
              <a:rPr lang="it-IT" sz="14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  n. </a:t>
            </a:r>
            <a:r>
              <a:rPr lang="it-IT" sz="1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206/2005 </a:t>
            </a:r>
          </a:p>
          <a:p>
            <a:pPr algn="ctr">
              <a:buNone/>
            </a:pPr>
            <a:r>
              <a:rPr lang="it-IT" sz="1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(</a:t>
            </a:r>
            <a:r>
              <a:rPr lang="it-IT" sz="1400" u="sng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modificato dal Decreto </a:t>
            </a:r>
            <a:r>
              <a:rPr lang="it-IT" sz="1400" u="sng" dirty="0" err="1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L.gsvo</a:t>
            </a:r>
            <a:r>
              <a:rPr lang="it-IT" sz="1400" u="sng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 130/15</a:t>
            </a:r>
            <a:r>
              <a:rPr lang="it-IT" sz="14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)</a:t>
            </a:r>
            <a:endParaRPr lang="it-IT" sz="1400" dirty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pPr algn="ctr"/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3324" name="AutoShape 17"/>
          <p:cNvSpPr>
            <a:spLocks noChangeArrowheads="1"/>
          </p:cNvSpPr>
          <p:nvPr/>
        </p:nvSpPr>
        <p:spPr bwMode="auto">
          <a:xfrm>
            <a:off x="107950" y="1719263"/>
            <a:ext cx="3983404" cy="693737"/>
          </a:xfrm>
          <a:prstGeom prst="chevron">
            <a:avLst>
              <a:gd name="adj" fmla="val 5022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1600" dirty="0">
                <a:solidFill>
                  <a:schemeClr val="bg1"/>
                </a:solidFill>
                <a:latin typeface="Franklin Gothic Demi" pitchFamily="34" charset="0"/>
              </a:rPr>
              <a:t>   </a:t>
            </a:r>
          </a:p>
          <a:p>
            <a:pPr algn="ctr"/>
            <a:endParaRPr lang="it-IT" sz="1600" dirty="0">
              <a:solidFill>
                <a:srgbClr val="000000"/>
              </a:solidFill>
              <a:latin typeface="Franklin Gothic Medium" pitchFamily="34" charset="0"/>
            </a:endParaRPr>
          </a:p>
          <a:p>
            <a:pPr algn="ctr">
              <a:buNone/>
            </a:pPr>
            <a:r>
              <a:rPr lang="it-IT" sz="18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Delibera AGCOM  </a:t>
            </a:r>
            <a:endParaRPr lang="it-IT" sz="1800" dirty="0" smtClean="0">
              <a:solidFill>
                <a:srgbClr val="000000"/>
              </a:solidFill>
              <a:latin typeface="Franklin Gothic Demi" panose="020B0703020102020204" pitchFamily="34" charset="0"/>
            </a:endParaRPr>
          </a:p>
          <a:p>
            <a:pPr algn="ctr">
              <a:buNone/>
            </a:pPr>
            <a:r>
              <a:rPr lang="it-IT" sz="18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n</a:t>
            </a:r>
            <a:r>
              <a:rPr lang="it-IT" sz="18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. 173/07/CONS </a:t>
            </a:r>
          </a:p>
          <a:p>
            <a:pPr algn="ctr">
              <a:buNone/>
            </a:pPr>
            <a:r>
              <a:rPr lang="it-IT" sz="2000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</a:p>
          <a:p>
            <a:pPr algn="ctr"/>
            <a:endParaRPr lang="it-IT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13325" name="Rettangolo 1"/>
          <p:cNvSpPr>
            <a:spLocks noChangeArrowheads="1"/>
          </p:cNvSpPr>
          <p:nvPr/>
        </p:nvSpPr>
        <p:spPr bwMode="auto">
          <a:xfrm>
            <a:off x="466725" y="3163888"/>
            <a:ext cx="3529013" cy="67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None/>
            </a:pPr>
            <a:r>
              <a:rPr lang="it-IT" sz="1800" dirty="0" smtClean="0">
                <a:solidFill>
                  <a:srgbClr val="000000"/>
                </a:solidFill>
                <a:latin typeface="Franklin Gothic Demi" panose="020B0703020102020204" pitchFamily="34" charset="0"/>
              </a:rPr>
              <a:t>Codice  Comunicazioni </a:t>
            </a:r>
            <a:r>
              <a:rPr lang="it-IT" sz="18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Elettroniche (</a:t>
            </a:r>
            <a:r>
              <a:rPr lang="it-IT" sz="1800" dirty="0" err="1">
                <a:solidFill>
                  <a:srgbClr val="000000"/>
                </a:solidFill>
                <a:latin typeface="Franklin Gothic Demi" panose="020B0703020102020204" pitchFamily="34" charset="0"/>
              </a:rPr>
              <a:t>D.L.gsvo</a:t>
            </a:r>
            <a:r>
              <a:rPr lang="it-IT" sz="1800" dirty="0">
                <a:solidFill>
                  <a:srgbClr val="000000"/>
                </a:solidFill>
                <a:latin typeface="Franklin Gothic Demi" panose="020B0703020102020204" pitchFamily="34" charset="0"/>
              </a:rPr>
              <a:t> 259/03) </a:t>
            </a:r>
          </a:p>
        </p:txBody>
      </p:sp>
      <p:pic>
        <p:nvPicPr>
          <p:cNvPr id="11" name="Immagine 4" descr="TIM-Logo 3D_201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13121"/>
            <a:ext cx="16005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32186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500" dirty="0"/>
              <a:t>Lo scenario normativo Europeo delle procedure ADR</a:t>
            </a:r>
          </a:p>
        </p:txBody>
      </p:sp>
      <p:sp>
        <p:nvSpPr>
          <p:cNvPr id="10245" name="Rectangle 58"/>
          <p:cNvSpPr>
            <a:spLocks noChangeArrowheads="1"/>
          </p:cNvSpPr>
          <p:nvPr/>
        </p:nvSpPr>
        <p:spPr bwMode="auto">
          <a:xfrm>
            <a:off x="877888" y="2028826"/>
            <a:ext cx="7726362" cy="4108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it-IT" b="1" dirty="0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 </a:t>
            </a:r>
            <a:endParaRPr lang="it-IT" dirty="0">
              <a:solidFill>
                <a:srgbClr val="000000"/>
              </a:solidFill>
              <a:latin typeface="Franklin Gothic Medium" pitchFamily="34" charset="0"/>
              <a:cs typeface="+mn-cs"/>
            </a:endParaRPr>
          </a:p>
        </p:txBody>
      </p:sp>
      <p:sp>
        <p:nvSpPr>
          <p:cNvPr id="14343" name="Rectangle 27"/>
          <p:cNvSpPr>
            <a:spLocks noChangeArrowheads="1"/>
          </p:cNvSpPr>
          <p:nvPr/>
        </p:nvSpPr>
        <p:spPr bwMode="auto">
          <a:xfrm>
            <a:off x="409014" y="1172221"/>
            <a:ext cx="6151563" cy="1062038"/>
          </a:xfrm>
          <a:prstGeom prst="rect">
            <a:avLst/>
          </a:prstGeom>
          <a:solidFill>
            <a:srgbClr val="93B1CC"/>
          </a:solidFill>
          <a:ln w="9525">
            <a:solidFill>
              <a:srgbClr val="0070B0"/>
            </a:solidFill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endParaRPr lang="it-IT" altLang="it-IT" dirty="0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it-IT" altLang="it-IT" dirty="0">
                <a:solidFill>
                  <a:srgbClr val="000000"/>
                </a:solidFill>
                <a:latin typeface="Franklin Gothic Medium" pitchFamily="34" charset="0"/>
              </a:rPr>
              <a:t>Raccomandazione Europea n. 257/98/CE (30/03/1998) </a:t>
            </a:r>
          </a:p>
          <a:p>
            <a:endParaRPr lang="it-IT" altLang="it-IT" dirty="0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it-IT" altLang="it-IT" dirty="0">
                <a:solidFill>
                  <a:srgbClr val="000000"/>
                </a:solidFill>
                <a:latin typeface="Franklin Gothic Medium" pitchFamily="34" charset="0"/>
              </a:rPr>
              <a:t>Raccomandazione Europea n. 310/01/CE  (4/04/2001)</a:t>
            </a:r>
          </a:p>
          <a:p>
            <a:endParaRPr lang="it-IT" altLang="it-IT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4344" name="Rectangle 29"/>
          <p:cNvSpPr>
            <a:spLocks noChangeArrowheads="1"/>
          </p:cNvSpPr>
          <p:nvPr/>
        </p:nvSpPr>
        <p:spPr bwMode="auto">
          <a:xfrm>
            <a:off x="384174" y="4014996"/>
            <a:ext cx="6149975" cy="99569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lIns="91424" tIns="45712" rIns="91424" bIns="45712" anchor="ctr"/>
          <a:lstStyle/>
          <a:p>
            <a:r>
              <a:rPr lang="it-IT" altLang="it-IT" u="sng" dirty="0" smtClean="0">
                <a:solidFill>
                  <a:srgbClr val="000000"/>
                </a:solidFill>
                <a:latin typeface="Franklin Gothic Medium" pitchFamily="34" charset="0"/>
              </a:rPr>
              <a:t>Decreto </a:t>
            </a:r>
            <a:r>
              <a:rPr lang="it-IT" altLang="it-IT" u="sng" dirty="0" err="1" smtClean="0">
                <a:solidFill>
                  <a:srgbClr val="000000"/>
                </a:solidFill>
                <a:latin typeface="Franklin Gothic Medium" pitchFamily="34" charset="0"/>
              </a:rPr>
              <a:t>L.gsvo</a:t>
            </a:r>
            <a:r>
              <a:rPr lang="it-IT" altLang="it-IT" u="sng" dirty="0" smtClean="0">
                <a:solidFill>
                  <a:srgbClr val="000000"/>
                </a:solidFill>
                <a:latin typeface="Franklin Gothic Medium" pitchFamily="34" charset="0"/>
              </a:rPr>
              <a:t> 6 Agosto 2015 n.130 (Direttiva 2013/11/UE) </a:t>
            </a:r>
            <a:endParaRPr lang="it-IT" altLang="it-IT" u="sng" dirty="0">
              <a:solidFill>
                <a:srgbClr val="000000"/>
              </a:solidFill>
              <a:latin typeface="Franklin Gothic Medium" pitchFamily="34" charset="0"/>
            </a:endParaRPr>
          </a:p>
          <a:p>
            <a:endParaRPr lang="it-IT" altLang="it-IT" dirty="0">
              <a:solidFill>
                <a:srgbClr val="000000"/>
              </a:solidFill>
              <a:latin typeface="Franklin Gothic Medium" pitchFamily="34" charset="0"/>
            </a:endParaRPr>
          </a:p>
          <a:p>
            <a:r>
              <a:rPr lang="it-IT" altLang="it-IT" dirty="0">
                <a:solidFill>
                  <a:srgbClr val="000000"/>
                </a:solidFill>
                <a:latin typeface="Franklin Gothic Medium" pitchFamily="34" charset="0"/>
              </a:rPr>
              <a:t>Regolamento UE sulle ODR  n.514/2013 (13/03/2013)</a:t>
            </a:r>
          </a:p>
        </p:txBody>
      </p:sp>
      <p:sp>
        <p:nvSpPr>
          <p:cNvPr id="14345" name="Rectangle 31"/>
          <p:cNvSpPr>
            <a:spLocks noChangeArrowheads="1"/>
          </p:cNvSpPr>
          <p:nvPr/>
        </p:nvSpPr>
        <p:spPr bwMode="auto">
          <a:xfrm>
            <a:off x="409013" y="2520758"/>
            <a:ext cx="6149975" cy="984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r>
              <a:rPr lang="it-IT" altLang="it-IT" dirty="0">
                <a:solidFill>
                  <a:srgbClr val="000000"/>
                </a:solidFill>
                <a:latin typeface="Franklin Gothic Medium" pitchFamily="34" charset="0"/>
              </a:rPr>
              <a:t>Decreto </a:t>
            </a:r>
            <a:r>
              <a:rPr lang="it-IT" altLang="it-IT" dirty="0" err="1">
                <a:solidFill>
                  <a:srgbClr val="000000"/>
                </a:solidFill>
                <a:latin typeface="Franklin Gothic Medium" pitchFamily="34" charset="0"/>
              </a:rPr>
              <a:t>L.gsvo</a:t>
            </a:r>
            <a:r>
              <a:rPr lang="it-IT" altLang="it-IT" dirty="0">
                <a:solidFill>
                  <a:srgbClr val="000000"/>
                </a:solidFill>
                <a:latin typeface="Franklin Gothic Medium" pitchFamily="34" charset="0"/>
              </a:rPr>
              <a:t> 21/2014 di recepimento della DIRETTIVA n.2011/83/UE sui «</a:t>
            </a:r>
            <a:r>
              <a:rPr lang="it-IT" altLang="it-IT" dirty="0">
                <a:solidFill>
                  <a:schemeClr val="tx2"/>
                </a:solidFill>
                <a:latin typeface="Franklin Gothic Medium" pitchFamily="34" charset="0"/>
              </a:rPr>
              <a:t>Diritti dei consumatori»</a:t>
            </a:r>
          </a:p>
        </p:txBody>
      </p:sp>
      <p:sp>
        <p:nvSpPr>
          <p:cNvPr id="14346" name="AutoShape 17"/>
          <p:cNvSpPr>
            <a:spLocks noChangeArrowheads="1"/>
          </p:cNvSpPr>
          <p:nvPr/>
        </p:nvSpPr>
        <p:spPr bwMode="auto">
          <a:xfrm>
            <a:off x="6804025" y="2570163"/>
            <a:ext cx="2339975" cy="1003300"/>
          </a:xfrm>
          <a:prstGeom prst="chevron">
            <a:avLst>
              <a:gd name="adj" fmla="val 5024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it-IT" altLang="it-IT">
                <a:solidFill>
                  <a:schemeClr val="bg1"/>
                </a:solidFill>
                <a:latin typeface="Franklin Gothic Demi" pitchFamily="34" charset="0"/>
              </a:rPr>
              <a:t>   Ambito Europeo </a:t>
            </a:r>
          </a:p>
        </p:txBody>
      </p:sp>
      <p:sp>
        <p:nvSpPr>
          <p:cNvPr id="14347" name="AutoShape 17"/>
          <p:cNvSpPr>
            <a:spLocks noChangeArrowheads="1"/>
          </p:cNvSpPr>
          <p:nvPr/>
        </p:nvSpPr>
        <p:spPr bwMode="auto">
          <a:xfrm>
            <a:off x="6721393" y="1230959"/>
            <a:ext cx="2339975" cy="1003300"/>
          </a:xfrm>
          <a:prstGeom prst="chevron">
            <a:avLst>
              <a:gd name="adj" fmla="val 5024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it-IT" altLang="it-IT">
                <a:solidFill>
                  <a:schemeClr val="bg1"/>
                </a:solidFill>
                <a:latin typeface="Franklin Gothic Demi" pitchFamily="34" charset="0"/>
              </a:rPr>
              <a:t>   Ambito Europeo </a:t>
            </a:r>
          </a:p>
        </p:txBody>
      </p:sp>
      <p:sp>
        <p:nvSpPr>
          <p:cNvPr id="14348" name="AutoShape 17"/>
          <p:cNvSpPr>
            <a:spLocks noChangeArrowheads="1"/>
          </p:cNvSpPr>
          <p:nvPr/>
        </p:nvSpPr>
        <p:spPr bwMode="auto">
          <a:xfrm>
            <a:off x="6704014" y="4007388"/>
            <a:ext cx="2339975" cy="1003300"/>
          </a:xfrm>
          <a:prstGeom prst="chevron">
            <a:avLst>
              <a:gd name="adj" fmla="val 5024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91424" tIns="45712" rIns="91424" bIns="45712" anchor="ctr"/>
          <a:lstStyle/>
          <a:p>
            <a:pPr algn="ctr"/>
            <a:r>
              <a:rPr lang="it-IT" altLang="it-IT">
                <a:solidFill>
                  <a:schemeClr val="bg1"/>
                </a:solidFill>
                <a:latin typeface="Franklin Gothic Demi" pitchFamily="34" charset="0"/>
              </a:rPr>
              <a:t>   Ambito Europeo </a:t>
            </a:r>
          </a:p>
        </p:txBody>
      </p:sp>
      <p:sp>
        <p:nvSpPr>
          <p:cNvPr id="2" name="Esplosione 1 1"/>
          <p:cNvSpPr/>
          <p:nvPr/>
        </p:nvSpPr>
        <p:spPr>
          <a:xfrm>
            <a:off x="3484795" y="5172112"/>
            <a:ext cx="1493538" cy="1099058"/>
          </a:xfrm>
          <a:prstGeom prst="irregularSeal1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altLang="it-IT" sz="1400" dirty="0" smtClean="0">
                <a:solidFill>
                  <a:srgbClr val="000000"/>
                </a:solidFill>
                <a:latin typeface="Franklin Gothic Medium" pitchFamily="34" charset="0"/>
              </a:rPr>
              <a:t>NEW!!!!</a:t>
            </a:r>
            <a:endParaRPr lang="it-IT" altLang="it-IT" sz="1400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4" name="Freccia circolare a sinistra 3"/>
          <p:cNvSpPr/>
          <p:nvPr/>
        </p:nvSpPr>
        <p:spPr>
          <a:xfrm rot="2648194">
            <a:off x="5416052" y="4357824"/>
            <a:ext cx="731520" cy="1990952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758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title"/>
          </p:nvPr>
        </p:nvSpPr>
        <p:spPr>
          <a:xfrm>
            <a:off x="647195" y="332656"/>
            <a:ext cx="8738139" cy="355225"/>
          </a:xfrm>
        </p:spPr>
        <p:txBody>
          <a:bodyPr/>
          <a:lstStyle/>
          <a:p>
            <a:r>
              <a:rPr lang="it-IT" altLang="it-IT" dirty="0" smtClean="0"/>
              <a:t>Il Decreto </a:t>
            </a:r>
            <a:r>
              <a:rPr lang="it-IT" altLang="it-IT" dirty="0" err="1" smtClean="0"/>
              <a:t>L.gsvo</a:t>
            </a:r>
            <a:r>
              <a:rPr lang="it-IT" altLang="it-IT" dirty="0" smtClean="0"/>
              <a:t> 6 agosto 2015 n. 130 sulle ADR </a:t>
            </a:r>
          </a:p>
        </p:txBody>
      </p:sp>
      <p:sp>
        <p:nvSpPr>
          <p:cNvPr id="10244" name="Rectangle 57"/>
          <p:cNvSpPr>
            <a:spLocks noChangeArrowheads="1"/>
          </p:cNvSpPr>
          <p:nvPr/>
        </p:nvSpPr>
        <p:spPr bwMode="auto">
          <a:xfrm>
            <a:off x="384175" y="4973638"/>
            <a:ext cx="7848600" cy="369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	</a:t>
            </a:r>
          </a:p>
        </p:txBody>
      </p:sp>
      <p:sp>
        <p:nvSpPr>
          <p:cNvPr id="17412" name="Rettangolo 1"/>
          <p:cNvSpPr>
            <a:spLocks noChangeArrowheads="1"/>
          </p:cNvSpPr>
          <p:nvPr/>
        </p:nvSpPr>
        <p:spPr bwMode="auto">
          <a:xfrm>
            <a:off x="636970" y="908720"/>
            <a:ext cx="7543427" cy="564768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4" tIns="45712" rIns="91424" bIns="45712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dirty="0">
                <a:latin typeface="+mn-lt"/>
                <a:cs typeface="Arial" pitchFamily="34" charset="0"/>
              </a:rPr>
              <a:t>Il </a:t>
            </a:r>
            <a:r>
              <a:rPr lang="it-IT" dirty="0">
                <a:solidFill>
                  <a:schemeClr val="accent5"/>
                </a:solidFill>
                <a:latin typeface="Franklin Gothic Medium"/>
                <a:ea typeface="MS PGothic" panose="020B0600070205080204" pitchFamily="34" charset="-128"/>
                <a:cs typeface="Franklin Gothic Medium"/>
              </a:rPr>
              <a:t>6 agosto 2015 </a:t>
            </a:r>
            <a:r>
              <a:rPr lang="it-IT" dirty="0" smtClean="0">
                <a:latin typeface="+mn-lt"/>
                <a:cs typeface="Arial" pitchFamily="34" charset="0"/>
              </a:rPr>
              <a:t>è stato emanato il  Decreto </a:t>
            </a:r>
            <a:r>
              <a:rPr lang="it-IT" dirty="0" err="1" smtClean="0">
                <a:latin typeface="+mn-lt"/>
                <a:cs typeface="Arial" pitchFamily="34" charset="0"/>
              </a:rPr>
              <a:t>L.gsvo</a:t>
            </a:r>
            <a:r>
              <a:rPr lang="it-IT" dirty="0" smtClean="0">
                <a:latin typeface="+mn-lt"/>
                <a:cs typeface="Arial" pitchFamily="34" charset="0"/>
              </a:rPr>
              <a:t> n.130 in attuazione della Direttiva 2013/11/UE sulla risoluzione alternativa selle controversie dei consumatori.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dirty="0" smtClean="0">
                <a:cs typeface="Arial" pitchFamily="34" charset="0"/>
              </a:rPr>
              <a:t>Il </a:t>
            </a:r>
            <a:r>
              <a:rPr lang="it-IT" dirty="0">
                <a:cs typeface="Arial" pitchFamily="34" charset="0"/>
              </a:rPr>
              <a:t>decreto attua la </a:t>
            </a:r>
            <a:r>
              <a:rPr lang="it-IT" dirty="0">
                <a:solidFill>
                  <a:schemeClr val="accent5"/>
                </a:solidFill>
                <a:latin typeface="Franklin Gothic Medium"/>
                <a:ea typeface="MS PGothic" panose="020B0600070205080204" pitchFamily="34" charset="-128"/>
                <a:cs typeface="Franklin Gothic Medium"/>
              </a:rPr>
              <a:t>Direttiva europea 2013/11/UE </a:t>
            </a:r>
            <a:r>
              <a:rPr lang="it-IT" dirty="0" smtClean="0">
                <a:cs typeface="Arial" pitchFamily="34" charset="0"/>
              </a:rPr>
              <a:t>il cui obiettivo è quello  </a:t>
            </a:r>
            <a:r>
              <a:rPr lang="it-IT" dirty="0">
                <a:cs typeface="Arial" pitchFamily="34" charset="0"/>
              </a:rPr>
              <a:t>di garantire ai soggetti consumatori l’opportunità, a livello anche transfrontaliero, di avanzare reclami innanzi ad organismi indipendenti, </a:t>
            </a:r>
            <a:r>
              <a:rPr lang="it-IT" dirty="0">
                <a:solidFill>
                  <a:schemeClr val="tx2"/>
                </a:solidFill>
                <a:cs typeface="Arial" pitchFamily="34" charset="0"/>
              </a:rPr>
              <a:t>imparziali, trasparenti ed efficaci </a:t>
            </a:r>
            <a:r>
              <a:rPr lang="it-IT" dirty="0">
                <a:cs typeface="Arial" pitchFamily="34" charset="0"/>
              </a:rPr>
              <a:t>per la risoluzione delle controversie fuori le aule della giustizia.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dirty="0" smtClean="0">
                <a:latin typeface="+mn-lt"/>
                <a:cs typeface="Arial" pitchFamily="34" charset="0"/>
              </a:rPr>
              <a:t>Il decreto (pubblicato in GU il 19 agosto 2015), </a:t>
            </a:r>
            <a:r>
              <a:rPr lang="it-IT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valorizza </a:t>
            </a:r>
            <a:r>
              <a:rPr lang="it-IT" dirty="0">
                <a:solidFill>
                  <a:schemeClr val="tx2"/>
                </a:solidFill>
                <a:latin typeface="+mn-lt"/>
                <a:cs typeface="Arial" pitchFamily="34" charset="0"/>
              </a:rPr>
              <a:t>lo strumento ADR</a:t>
            </a:r>
            <a:r>
              <a:rPr lang="it-IT" dirty="0">
                <a:latin typeface="+mn-lt"/>
                <a:cs typeface="Arial" pitchFamily="34" charset="0"/>
              </a:rPr>
              <a:t> riconoscendo </a:t>
            </a:r>
            <a:r>
              <a:rPr lang="it-IT" dirty="0" smtClean="0">
                <a:latin typeface="+mn-lt"/>
                <a:cs typeface="Arial" pitchFamily="34" charset="0"/>
              </a:rPr>
              <a:t>gli strumenti di risoluzione extragiudiziale che, negli anni, hanno avuto il merito di aver diminuito il contenzioso </a:t>
            </a:r>
            <a:r>
              <a:rPr lang="it-IT" dirty="0" err="1" smtClean="0">
                <a:latin typeface="+mn-lt"/>
                <a:cs typeface="Arial" pitchFamily="34" charset="0"/>
              </a:rPr>
              <a:t>giudiziale:le</a:t>
            </a:r>
            <a:r>
              <a:rPr lang="it-IT" dirty="0" smtClean="0">
                <a:latin typeface="+mn-lt"/>
                <a:cs typeface="Arial" pitchFamily="34" charset="0"/>
              </a:rPr>
              <a:t>  </a:t>
            </a:r>
            <a:r>
              <a:rPr lang="it-IT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Conciliazioni Paritetiche,</a:t>
            </a:r>
            <a:r>
              <a:rPr lang="it-IT" dirty="0" smtClean="0">
                <a:latin typeface="+mn-lt"/>
                <a:cs typeface="Arial" pitchFamily="34" charset="0"/>
              </a:rPr>
              <a:t> modello di ADR originale ed innovativo degli ultimi 25 anni. </a:t>
            </a:r>
            <a:endParaRPr lang="it-IT" dirty="0"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25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title"/>
          </p:nvPr>
        </p:nvSpPr>
        <p:spPr>
          <a:xfrm>
            <a:off x="414331" y="548680"/>
            <a:ext cx="8738139" cy="355225"/>
          </a:xfrm>
        </p:spPr>
        <p:txBody>
          <a:bodyPr/>
          <a:lstStyle/>
          <a:p>
            <a:r>
              <a:rPr lang="it-IT" altLang="it-IT" dirty="0" smtClean="0"/>
              <a:t>Il Decreto </a:t>
            </a:r>
            <a:r>
              <a:rPr lang="it-IT" altLang="it-IT" dirty="0" err="1" smtClean="0"/>
              <a:t>L.gsvo</a:t>
            </a:r>
            <a:r>
              <a:rPr lang="it-IT" altLang="it-IT" dirty="0" smtClean="0"/>
              <a:t> 6 agosto 2015 n. 130 sulle ADR </a:t>
            </a:r>
          </a:p>
        </p:txBody>
      </p:sp>
      <p:sp>
        <p:nvSpPr>
          <p:cNvPr id="10244" name="Rectangle 57"/>
          <p:cNvSpPr>
            <a:spLocks noChangeArrowheads="1"/>
          </p:cNvSpPr>
          <p:nvPr/>
        </p:nvSpPr>
        <p:spPr bwMode="auto">
          <a:xfrm>
            <a:off x="384175" y="4973638"/>
            <a:ext cx="7848600" cy="3693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/>
          <a:p>
            <a:pPr>
              <a:defRPr/>
            </a:pPr>
            <a:r>
              <a:rPr lang="it-IT" b="1">
                <a:solidFill>
                  <a:srgbClr val="000000"/>
                </a:solidFill>
                <a:latin typeface="Franklin Gothic Medium" pitchFamily="34" charset="0"/>
                <a:cs typeface="+mn-cs"/>
              </a:rPr>
              <a:t>	</a:t>
            </a:r>
          </a:p>
        </p:txBody>
      </p:sp>
      <p:sp>
        <p:nvSpPr>
          <p:cNvPr id="17412" name="Rettangolo 1"/>
          <p:cNvSpPr>
            <a:spLocks noChangeArrowheads="1"/>
          </p:cNvSpPr>
          <p:nvPr/>
        </p:nvSpPr>
        <p:spPr bwMode="auto">
          <a:xfrm>
            <a:off x="384175" y="1268760"/>
            <a:ext cx="8067687" cy="51552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24" tIns="45712" rIns="91424" bIns="45712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dirty="0">
                <a:cs typeface="Arial" pitchFamily="34" charset="0"/>
              </a:rPr>
              <a:t>Il </a:t>
            </a:r>
            <a:r>
              <a:rPr lang="it-IT" dirty="0" smtClean="0">
                <a:cs typeface="Arial" pitchFamily="34" charset="0"/>
              </a:rPr>
              <a:t>decreto obbliga </a:t>
            </a:r>
            <a:r>
              <a:rPr lang="it-IT" dirty="0">
                <a:cs typeface="Arial" pitchFamily="34" charset="0"/>
              </a:rPr>
              <a:t>l’organismo </a:t>
            </a:r>
            <a:r>
              <a:rPr lang="it-IT" dirty="0" smtClean="0">
                <a:cs typeface="Arial" pitchFamily="34" charset="0"/>
              </a:rPr>
              <a:t>ADR </a:t>
            </a:r>
            <a:r>
              <a:rPr lang="it-IT" dirty="0" smtClean="0">
                <a:solidFill>
                  <a:srgbClr val="FF0000"/>
                </a:solidFill>
                <a:cs typeface="Arial" pitchFamily="34" charset="0"/>
              </a:rPr>
              <a:t>all’iscrizione </a:t>
            </a:r>
            <a:r>
              <a:rPr lang="it-IT" dirty="0">
                <a:solidFill>
                  <a:srgbClr val="FF0000"/>
                </a:solidFill>
                <a:cs typeface="Arial" pitchFamily="34" charset="0"/>
              </a:rPr>
              <a:t>in particolari elenchi istituiti presso le autorità competenti </a:t>
            </a:r>
            <a:r>
              <a:rPr lang="it-IT" dirty="0">
                <a:cs typeface="Arial" pitchFamily="34" charset="0"/>
              </a:rPr>
              <a:t>in conformità alle rispettive aree di competenza istituzionale: il Ministero di Giustizia e dello Sviluppo Economico (mediazione in materia di consumo), la </a:t>
            </a:r>
            <a:r>
              <a:rPr lang="it-IT" dirty="0" err="1">
                <a:cs typeface="Arial" pitchFamily="34" charset="0"/>
              </a:rPr>
              <a:t>Consob</a:t>
            </a:r>
            <a:r>
              <a:rPr lang="it-IT" dirty="0">
                <a:cs typeface="Arial" pitchFamily="34" charset="0"/>
              </a:rPr>
              <a:t> (controversie finanziarie), l’Autorità per l’energia elettrica e il sistema idrico, </a:t>
            </a:r>
            <a:r>
              <a:rPr lang="it-IT" dirty="0">
                <a:solidFill>
                  <a:srgbClr val="FF0000"/>
                </a:solidFill>
                <a:cs typeface="Arial" pitchFamily="34" charset="0"/>
              </a:rPr>
              <a:t>l’Autorità per le Garanzie nelle Comunicazioni </a:t>
            </a:r>
            <a:r>
              <a:rPr lang="it-IT" dirty="0">
                <a:cs typeface="Arial" pitchFamily="34" charset="0"/>
              </a:rPr>
              <a:t>e, infine, la Banca d’Italia.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it-IT" dirty="0" smtClean="0">
                <a:latin typeface="+mn-lt"/>
                <a:cs typeface="Arial" pitchFamily="34" charset="0"/>
              </a:rPr>
              <a:t>Un </a:t>
            </a:r>
            <a:r>
              <a:rPr lang="it-IT" dirty="0">
                <a:latin typeface="+mn-lt"/>
                <a:cs typeface="Arial" pitchFamily="34" charset="0"/>
              </a:rPr>
              <a:t>focus </a:t>
            </a:r>
            <a:r>
              <a:rPr lang="it-IT" dirty="0" smtClean="0">
                <a:latin typeface="+mn-lt"/>
                <a:cs typeface="Arial" pitchFamily="34" charset="0"/>
              </a:rPr>
              <a:t>particolare </a:t>
            </a:r>
            <a:r>
              <a:rPr lang="it-IT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sull’articolo 141 ter,  </a:t>
            </a:r>
            <a:r>
              <a:rPr lang="it-IT" dirty="0" smtClean="0">
                <a:latin typeface="+mn-lt"/>
                <a:cs typeface="Arial" pitchFamily="34" charset="0"/>
              </a:rPr>
              <a:t>che recepisce l’articolo 6 della Direttiva ovverosia sulle </a:t>
            </a:r>
            <a:r>
              <a:rPr lang="it-IT" u="sng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Negoziazioni Paritetiche</a:t>
            </a:r>
            <a:r>
              <a:rPr lang="it-IT" u="sng" dirty="0">
                <a:latin typeface="+mn-lt"/>
                <a:cs typeface="Arial" pitchFamily="34" charset="0"/>
              </a:rPr>
              <a:t> </a:t>
            </a:r>
            <a:r>
              <a:rPr lang="it-IT" dirty="0" smtClean="0">
                <a:latin typeface="+mn-lt"/>
                <a:cs typeface="Arial" pitchFamily="34" charset="0"/>
              </a:rPr>
              <a:t>le definisce quale migliore strumento di confronto tra le parti per trovare una soluzione condivisa, rapida ed economica.  Le procedure gestite dagli organismi ADR </a:t>
            </a:r>
            <a:r>
              <a:rPr lang="it-IT" dirty="0" smtClean="0">
                <a:solidFill>
                  <a:schemeClr val="tx2"/>
                </a:solidFill>
                <a:latin typeface="+mn-lt"/>
                <a:cs typeface="Arial" pitchFamily="34" charset="0"/>
              </a:rPr>
              <a:t>(art. 141 quater) </a:t>
            </a:r>
            <a:r>
              <a:rPr lang="it-IT" dirty="0" smtClean="0">
                <a:latin typeface="+mn-lt"/>
                <a:cs typeface="Arial" pitchFamily="34" charset="0"/>
              </a:rPr>
              <a:t>devono essere gratuite o con costi minimi, e la durata massima del procedimento deve essere di 90 giorni. </a:t>
            </a:r>
          </a:p>
        </p:txBody>
      </p:sp>
    </p:spTree>
    <p:extLst>
      <p:ext uri="{BB962C8B-B14F-4D97-AF65-F5344CB8AC3E}">
        <p14:creationId xmlns:p14="http://schemas.microsoft.com/office/powerpoint/2010/main" xmlns="" val="103972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58789" y="1995489"/>
            <a:ext cx="8066087" cy="6770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b="1" dirty="0">
              <a:solidFill>
                <a:srgbClr val="000000"/>
              </a:solidFill>
              <a:latin typeface="Franklin Gothic Demi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1400" b="1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27651" name="AutoShape 39"/>
          <p:cNvSpPr>
            <a:spLocks noChangeArrowheads="1"/>
          </p:cNvSpPr>
          <p:nvPr/>
        </p:nvSpPr>
        <p:spPr bwMode="auto">
          <a:xfrm>
            <a:off x="1222376" y="1628776"/>
            <a:ext cx="6553200" cy="15224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70B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r>
              <a:rPr lang="it-IT" altLang="it-IT" sz="8800" b="1" i="1">
                <a:solidFill>
                  <a:srgbClr val="FF0000"/>
                </a:solidFill>
              </a:rPr>
              <a:t>Noi e Voi …….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46317" y="3645031"/>
            <a:ext cx="2304320" cy="136819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56699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/>
              <a:t>Le Associazioni firmatarie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1820863"/>
            <a:ext cx="8480425" cy="38472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ACU, ADICONSUM, ADOC, ADUSBEF, ALTROCONSUMO, ARCO, ASDICO, ASSOCONSUM, ASSOUTENTI,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CASA DEL CONSUMATORE, CITTADINANZATTIVA, CODACONS,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CODICI, CONFCONSUMATORI, CTCU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FEDERCONSUMATORI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LEGA CONSUMATORI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LO SPORTELLO DEL CONSUMATORE DI SAN MARINO,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MOVIMENTO CONSUMATORI, MOVIMENTO DIFESA DEL CITTADINO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00"/>
                </a:solidFill>
              </a:rPr>
              <a:t>UNIONE NAZIONALE CONSUMATORI</a:t>
            </a:r>
          </a:p>
        </p:txBody>
      </p:sp>
    </p:spTree>
    <p:extLst>
      <p:ext uri="{BB962C8B-B14F-4D97-AF65-F5344CB8AC3E}">
        <p14:creationId xmlns:p14="http://schemas.microsoft.com/office/powerpoint/2010/main" xmlns="" val="3466318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5343526" y="3873501"/>
            <a:ext cx="2808288" cy="2232025"/>
            <a:chOff x="2661" y="2319"/>
            <a:chExt cx="1398" cy="1480"/>
          </a:xfrm>
        </p:grpSpPr>
        <p:sp>
          <p:nvSpPr>
            <p:cNvPr id="29730" name="Freeform 4"/>
            <p:cNvSpPr>
              <a:spLocks noChangeAspect="1"/>
            </p:cNvSpPr>
            <p:nvPr/>
          </p:nvSpPr>
          <p:spPr bwMode="auto">
            <a:xfrm>
              <a:off x="3368" y="2857"/>
              <a:ext cx="362" cy="667"/>
            </a:xfrm>
            <a:custGeom>
              <a:avLst/>
              <a:gdLst>
                <a:gd name="T0" fmla="*/ 0 w 314"/>
                <a:gd name="T1" fmla="*/ 34 h 620"/>
                <a:gd name="T2" fmla="*/ 73 w 314"/>
                <a:gd name="T3" fmla="*/ 98 h 620"/>
                <a:gd name="T4" fmla="*/ 58 w 314"/>
                <a:gd name="T5" fmla="*/ 148 h 620"/>
                <a:gd name="T6" fmla="*/ 89 w 314"/>
                <a:gd name="T7" fmla="*/ 196 h 620"/>
                <a:gd name="T8" fmla="*/ 210 w 314"/>
                <a:gd name="T9" fmla="*/ 302 h 620"/>
                <a:gd name="T10" fmla="*/ 323 w 314"/>
                <a:gd name="T11" fmla="*/ 401 h 620"/>
                <a:gd name="T12" fmla="*/ 350 w 314"/>
                <a:gd name="T13" fmla="*/ 441 h 620"/>
                <a:gd name="T14" fmla="*/ 350 w 314"/>
                <a:gd name="T15" fmla="*/ 537 h 620"/>
                <a:gd name="T16" fmla="*/ 383 w 314"/>
                <a:gd name="T17" fmla="*/ 591 h 620"/>
                <a:gd name="T18" fmla="*/ 490 w 314"/>
                <a:gd name="T19" fmla="*/ 672 h 620"/>
                <a:gd name="T20" fmla="*/ 523 w 314"/>
                <a:gd name="T21" fmla="*/ 696 h 620"/>
                <a:gd name="T22" fmla="*/ 533 w 314"/>
                <a:gd name="T23" fmla="*/ 765 h 620"/>
                <a:gd name="T24" fmla="*/ 523 w 314"/>
                <a:gd name="T25" fmla="*/ 813 h 620"/>
                <a:gd name="T26" fmla="*/ 383 w 314"/>
                <a:gd name="T27" fmla="*/ 841 h 620"/>
                <a:gd name="T28" fmla="*/ 342 w 314"/>
                <a:gd name="T29" fmla="*/ 854 h 620"/>
                <a:gd name="T30" fmla="*/ 342 w 314"/>
                <a:gd name="T31" fmla="*/ 881 h 620"/>
                <a:gd name="T32" fmla="*/ 308 w 314"/>
                <a:gd name="T33" fmla="*/ 881 h 620"/>
                <a:gd name="T34" fmla="*/ 189 w 314"/>
                <a:gd name="T35" fmla="*/ 888 h 620"/>
                <a:gd name="T36" fmla="*/ 163 w 314"/>
                <a:gd name="T37" fmla="*/ 931 h 620"/>
                <a:gd name="T38" fmla="*/ 189 w 314"/>
                <a:gd name="T39" fmla="*/ 992 h 620"/>
                <a:gd name="T40" fmla="*/ 142 w 314"/>
                <a:gd name="T41" fmla="*/ 1063 h 620"/>
                <a:gd name="T42" fmla="*/ 103 w 314"/>
                <a:gd name="T43" fmla="*/ 1118 h 620"/>
                <a:gd name="T44" fmla="*/ 3 w 314"/>
                <a:gd name="T45" fmla="*/ 1153 h 620"/>
                <a:gd name="T46" fmla="*/ 0 w 314"/>
                <a:gd name="T47" fmla="*/ 1201 h 620"/>
                <a:gd name="T48" fmla="*/ 28 w 314"/>
                <a:gd name="T49" fmla="*/ 1261 h 620"/>
                <a:gd name="T50" fmla="*/ 0 w 314"/>
                <a:gd name="T51" fmla="*/ 1324 h 620"/>
                <a:gd name="T52" fmla="*/ 103 w 314"/>
                <a:gd name="T53" fmla="*/ 1386 h 620"/>
                <a:gd name="T54" fmla="*/ 232 w 314"/>
                <a:gd name="T55" fmla="*/ 1357 h 620"/>
                <a:gd name="T56" fmla="*/ 371 w 314"/>
                <a:gd name="T57" fmla="*/ 1357 h 620"/>
                <a:gd name="T58" fmla="*/ 472 w 314"/>
                <a:gd name="T59" fmla="*/ 1300 h 620"/>
                <a:gd name="T60" fmla="*/ 490 w 314"/>
                <a:gd name="T61" fmla="*/ 1204 h 620"/>
                <a:gd name="T62" fmla="*/ 651 w 314"/>
                <a:gd name="T63" fmla="*/ 1144 h 620"/>
                <a:gd name="T64" fmla="*/ 816 w 314"/>
                <a:gd name="T65" fmla="*/ 1070 h 620"/>
                <a:gd name="T66" fmla="*/ 922 w 314"/>
                <a:gd name="T67" fmla="*/ 987 h 620"/>
                <a:gd name="T68" fmla="*/ 922 w 314"/>
                <a:gd name="T69" fmla="*/ 881 h 620"/>
                <a:gd name="T70" fmla="*/ 1251 w 314"/>
                <a:gd name="T71" fmla="*/ 765 h 620"/>
                <a:gd name="T72" fmla="*/ 1383 w 314"/>
                <a:gd name="T73" fmla="*/ 757 h 620"/>
                <a:gd name="T74" fmla="*/ 1472 w 314"/>
                <a:gd name="T75" fmla="*/ 713 h 620"/>
                <a:gd name="T76" fmla="*/ 1490 w 314"/>
                <a:gd name="T77" fmla="*/ 613 h 620"/>
                <a:gd name="T78" fmla="*/ 1442 w 314"/>
                <a:gd name="T79" fmla="*/ 566 h 620"/>
                <a:gd name="T80" fmla="*/ 1503 w 314"/>
                <a:gd name="T81" fmla="*/ 476 h 620"/>
                <a:gd name="T82" fmla="*/ 1503 w 314"/>
                <a:gd name="T83" fmla="*/ 417 h 620"/>
                <a:gd name="T84" fmla="*/ 1463 w 314"/>
                <a:gd name="T85" fmla="*/ 388 h 620"/>
                <a:gd name="T86" fmla="*/ 1322 w 314"/>
                <a:gd name="T87" fmla="*/ 373 h 620"/>
                <a:gd name="T88" fmla="*/ 1102 w 314"/>
                <a:gd name="T89" fmla="*/ 279 h 620"/>
                <a:gd name="T90" fmla="*/ 938 w 314"/>
                <a:gd name="T91" fmla="*/ 279 h 620"/>
                <a:gd name="T92" fmla="*/ 878 w 314"/>
                <a:gd name="T93" fmla="*/ 208 h 620"/>
                <a:gd name="T94" fmla="*/ 938 w 314"/>
                <a:gd name="T95" fmla="*/ 173 h 620"/>
                <a:gd name="T96" fmla="*/ 998 w 314"/>
                <a:gd name="T97" fmla="*/ 138 h 620"/>
                <a:gd name="T98" fmla="*/ 998 w 314"/>
                <a:gd name="T99" fmla="*/ 76 h 620"/>
                <a:gd name="T100" fmla="*/ 968 w 314"/>
                <a:gd name="T101" fmla="*/ 3 h 620"/>
                <a:gd name="T102" fmla="*/ 816 w 314"/>
                <a:gd name="T103" fmla="*/ 0 h 620"/>
                <a:gd name="T104" fmla="*/ 759 w 314"/>
                <a:gd name="T105" fmla="*/ 98 h 620"/>
                <a:gd name="T106" fmla="*/ 640 w 314"/>
                <a:gd name="T107" fmla="*/ 111 h 620"/>
                <a:gd name="T108" fmla="*/ 555 w 314"/>
                <a:gd name="T109" fmla="*/ 111 h 620"/>
                <a:gd name="T110" fmla="*/ 497 w 314"/>
                <a:gd name="T111" fmla="*/ 131 h 620"/>
                <a:gd name="T112" fmla="*/ 323 w 314"/>
                <a:gd name="T113" fmla="*/ 70 h 620"/>
                <a:gd name="T114" fmla="*/ 232 w 314"/>
                <a:gd name="T115" fmla="*/ 91 h 620"/>
                <a:gd name="T116" fmla="*/ 149 w 314"/>
                <a:gd name="T117" fmla="*/ 91 h 620"/>
                <a:gd name="T118" fmla="*/ 73 w 314"/>
                <a:gd name="T119" fmla="*/ 43 h 620"/>
                <a:gd name="T120" fmla="*/ 0 w 314"/>
                <a:gd name="T121" fmla="*/ 34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4" h="620">
                  <a:moveTo>
                    <a:pt x="0" y="16"/>
                  </a:moveTo>
                  <a:lnTo>
                    <a:pt x="15" y="44"/>
                  </a:lnTo>
                  <a:lnTo>
                    <a:pt x="12" y="67"/>
                  </a:lnTo>
                  <a:lnTo>
                    <a:pt x="18" y="87"/>
                  </a:lnTo>
                  <a:lnTo>
                    <a:pt x="43" y="135"/>
                  </a:lnTo>
                  <a:lnTo>
                    <a:pt x="68" y="179"/>
                  </a:lnTo>
                  <a:lnTo>
                    <a:pt x="74" y="197"/>
                  </a:lnTo>
                  <a:lnTo>
                    <a:pt x="74" y="241"/>
                  </a:lnTo>
                  <a:lnTo>
                    <a:pt x="80" y="264"/>
                  </a:lnTo>
                  <a:lnTo>
                    <a:pt x="102" y="301"/>
                  </a:lnTo>
                  <a:lnTo>
                    <a:pt x="110" y="312"/>
                  </a:lnTo>
                  <a:lnTo>
                    <a:pt x="111" y="343"/>
                  </a:lnTo>
                  <a:lnTo>
                    <a:pt x="110" y="363"/>
                  </a:lnTo>
                  <a:lnTo>
                    <a:pt x="80" y="376"/>
                  </a:lnTo>
                  <a:lnTo>
                    <a:pt x="71" y="382"/>
                  </a:lnTo>
                  <a:lnTo>
                    <a:pt x="71" y="394"/>
                  </a:lnTo>
                  <a:lnTo>
                    <a:pt x="65" y="394"/>
                  </a:lnTo>
                  <a:lnTo>
                    <a:pt x="40" y="398"/>
                  </a:lnTo>
                  <a:lnTo>
                    <a:pt x="34" y="416"/>
                  </a:lnTo>
                  <a:lnTo>
                    <a:pt x="40" y="444"/>
                  </a:lnTo>
                  <a:lnTo>
                    <a:pt x="30" y="475"/>
                  </a:lnTo>
                  <a:lnTo>
                    <a:pt x="21" y="500"/>
                  </a:lnTo>
                  <a:lnTo>
                    <a:pt x="3" y="517"/>
                  </a:lnTo>
                  <a:lnTo>
                    <a:pt x="0" y="536"/>
                  </a:lnTo>
                  <a:lnTo>
                    <a:pt x="6" y="564"/>
                  </a:lnTo>
                  <a:lnTo>
                    <a:pt x="0" y="592"/>
                  </a:lnTo>
                  <a:lnTo>
                    <a:pt x="21" y="620"/>
                  </a:lnTo>
                  <a:lnTo>
                    <a:pt x="49" y="607"/>
                  </a:lnTo>
                  <a:lnTo>
                    <a:pt x="77" y="607"/>
                  </a:lnTo>
                  <a:lnTo>
                    <a:pt x="99" y="582"/>
                  </a:lnTo>
                  <a:lnTo>
                    <a:pt x="102" y="539"/>
                  </a:lnTo>
                  <a:lnTo>
                    <a:pt x="136" y="511"/>
                  </a:lnTo>
                  <a:lnTo>
                    <a:pt x="171" y="480"/>
                  </a:lnTo>
                  <a:lnTo>
                    <a:pt x="193" y="441"/>
                  </a:lnTo>
                  <a:lnTo>
                    <a:pt x="193" y="394"/>
                  </a:lnTo>
                  <a:lnTo>
                    <a:pt x="262" y="343"/>
                  </a:lnTo>
                  <a:lnTo>
                    <a:pt x="289" y="338"/>
                  </a:lnTo>
                  <a:lnTo>
                    <a:pt x="308" y="320"/>
                  </a:lnTo>
                  <a:lnTo>
                    <a:pt x="311" y="275"/>
                  </a:lnTo>
                  <a:lnTo>
                    <a:pt x="302" y="253"/>
                  </a:lnTo>
                  <a:lnTo>
                    <a:pt x="314" y="213"/>
                  </a:lnTo>
                  <a:lnTo>
                    <a:pt x="314" y="188"/>
                  </a:lnTo>
                  <a:lnTo>
                    <a:pt x="305" y="175"/>
                  </a:lnTo>
                  <a:lnTo>
                    <a:pt x="277" y="166"/>
                  </a:lnTo>
                  <a:lnTo>
                    <a:pt x="230" y="124"/>
                  </a:lnTo>
                  <a:lnTo>
                    <a:pt x="196" y="124"/>
                  </a:lnTo>
                  <a:lnTo>
                    <a:pt x="184" y="92"/>
                  </a:lnTo>
                  <a:lnTo>
                    <a:pt x="196" y="78"/>
                  </a:lnTo>
                  <a:lnTo>
                    <a:pt x="209" y="62"/>
                  </a:lnTo>
                  <a:lnTo>
                    <a:pt x="209" y="34"/>
                  </a:lnTo>
                  <a:lnTo>
                    <a:pt x="202" y="3"/>
                  </a:lnTo>
                  <a:lnTo>
                    <a:pt x="171" y="0"/>
                  </a:lnTo>
                  <a:lnTo>
                    <a:pt x="159" y="44"/>
                  </a:lnTo>
                  <a:lnTo>
                    <a:pt x="134" y="50"/>
                  </a:lnTo>
                  <a:lnTo>
                    <a:pt x="116" y="50"/>
                  </a:lnTo>
                  <a:lnTo>
                    <a:pt x="105" y="59"/>
                  </a:lnTo>
                  <a:lnTo>
                    <a:pt x="68" y="31"/>
                  </a:lnTo>
                  <a:lnTo>
                    <a:pt x="49" y="41"/>
                  </a:lnTo>
                  <a:lnTo>
                    <a:pt x="31" y="41"/>
                  </a:lnTo>
                  <a:lnTo>
                    <a:pt x="15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0C0C0"/>
            </a:solidFill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31" name="Freeform 5"/>
            <p:cNvSpPr>
              <a:spLocks noChangeAspect="1"/>
            </p:cNvSpPr>
            <p:nvPr/>
          </p:nvSpPr>
          <p:spPr bwMode="auto">
            <a:xfrm>
              <a:off x="3218" y="2319"/>
              <a:ext cx="841" cy="644"/>
            </a:xfrm>
            <a:custGeom>
              <a:avLst/>
              <a:gdLst>
                <a:gd name="T0" fmla="*/ 243 w 731"/>
                <a:gd name="T1" fmla="*/ 102 h 599"/>
                <a:gd name="T2" fmla="*/ 173 w 731"/>
                <a:gd name="T3" fmla="*/ 210 h 599"/>
                <a:gd name="T4" fmla="*/ 28 w 731"/>
                <a:gd name="T5" fmla="*/ 201 h 599"/>
                <a:gd name="T6" fmla="*/ 28 w 731"/>
                <a:gd name="T7" fmla="*/ 260 h 599"/>
                <a:gd name="T8" fmla="*/ 123 w 731"/>
                <a:gd name="T9" fmla="*/ 280 h 599"/>
                <a:gd name="T10" fmla="*/ 266 w 731"/>
                <a:gd name="T11" fmla="*/ 403 h 599"/>
                <a:gd name="T12" fmla="*/ 385 w 731"/>
                <a:gd name="T13" fmla="*/ 382 h 599"/>
                <a:gd name="T14" fmla="*/ 442 w 731"/>
                <a:gd name="T15" fmla="*/ 467 h 599"/>
                <a:gd name="T16" fmla="*/ 587 w 731"/>
                <a:gd name="T17" fmla="*/ 505 h 599"/>
                <a:gd name="T18" fmla="*/ 687 w 731"/>
                <a:gd name="T19" fmla="*/ 526 h 599"/>
                <a:gd name="T20" fmla="*/ 802 w 731"/>
                <a:gd name="T21" fmla="*/ 526 h 599"/>
                <a:gd name="T22" fmla="*/ 945 w 731"/>
                <a:gd name="T23" fmla="*/ 495 h 599"/>
                <a:gd name="T24" fmla="*/ 1046 w 731"/>
                <a:gd name="T25" fmla="*/ 556 h 599"/>
                <a:gd name="T26" fmla="*/ 1187 w 731"/>
                <a:gd name="T27" fmla="*/ 625 h 599"/>
                <a:gd name="T28" fmla="*/ 1308 w 731"/>
                <a:gd name="T29" fmla="*/ 645 h 599"/>
                <a:gd name="T30" fmla="*/ 1344 w 731"/>
                <a:gd name="T31" fmla="*/ 722 h 599"/>
                <a:gd name="T32" fmla="*/ 1451 w 731"/>
                <a:gd name="T33" fmla="*/ 738 h 599"/>
                <a:gd name="T34" fmla="*/ 1611 w 731"/>
                <a:gd name="T35" fmla="*/ 722 h 599"/>
                <a:gd name="T36" fmla="*/ 1690 w 731"/>
                <a:gd name="T37" fmla="*/ 785 h 599"/>
                <a:gd name="T38" fmla="*/ 1779 w 731"/>
                <a:gd name="T39" fmla="*/ 876 h 599"/>
                <a:gd name="T40" fmla="*/ 1838 w 731"/>
                <a:gd name="T41" fmla="*/ 925 h 599"/>
                <a:gd name="T42" fmla="*/ 1941 w 731"/>
                <a:gd name="T43" fmla="*/ 949 h 599"/>
                <a:gd name="T44" fmla="*/ 2279 w 731"/>
                <a:gd name="T45" fmla="*/ 979 h 599"/>
                <a:gd name="T46" fmla="*/ 2516 w 731"/>
                <a:gd name="T47" fmla="*/ 1036 h 599"/>
                <a:gd name="T48" fmla="*/ 2803 w 731"/>
                <a:gd name="T49" fmla="*/ 1044 h 599"/>
                <a:gd name="T50" fmla="*/ 2888 w 731"/>
                <a:gd name="T51" fmla="*/ 1110 h 599"/>
                <a:gd name="T52" fmla="*/ 2937 w 731"/>
                <a:gd name="T53" fmla="*/ 1230 h 599"/>
                <a:gd name="T54" fmla="*/ 3003 w 731"/>
                <a:gd name="T55" fmla="*/ 1269 h 599"/>
                <a:gd name="T56" fmla="*/ 3202 w 731"/>
                <a:gd name="T57" fmla="*/ 1328 h 599"/>
                <a:gd name="T58" fmla="*/ 3293 w 731"/>
                <a:gd name="T59" fmla="*/ 1247 h 599"/>
                <a:gd name="T60" fmla="*/ 3420 w 731"/>
                <a:gd name="T61" fmla="*/ 1120 h 599"/>
                <a:gd name="T62" fmla="*/ 3349 w 731"/>
                <a:gd name="T63" fmla="*/ 1029 h 599"/>
                <a:gd name="T64" fmla="*/ 3239 w 731"/>
                <a:gd name="T65" fmla="*/ 994 h 599"/>
                <a:gd name="T66" fmla="*/ 2816 w 731"/>
                <a:gd name="T67" fmla="*/ 743 h 599"/>
                <a:gd name="T68" fmla="*/ 2516 w 731"/>
                <a:gd name="T69" fmla="*/ 693 h 599"/>
                <a:gd name="T70" fmla="*/ 2268 w 731"/>
                <a:gd name="T71" fmla="*/ 633 h 599"/>
                <a:gd name="T72" fmla="*/ 2178 w 731"/>
                <a:gd name="T73" fmla="*/ 566 h 599"/>
                <a:gd name="T74" fmla="*/ 1967 w 731"/>
                <a:gd name="T75" fmla="*/ 552 h 599"/>
                <a:gd name="T76" fmla="*/ 1529 w 731"/>
                <a:gd name="T77" fmla="*/ 449 h 599"/>
                <a:gd name="T78" fmla="*/ 1244 w 731"/>
                <a:gd name="T79" fmla="*/ 367 h 599"/>
                <a:gd name="T80" fmla="*/ 992 w 731"/>
                <a:gd name="T81" fmla="*/ 264 h 599"/>
                <a:gd name="T82" fmla="*/ 1087 w 731"/>
                <a:gd name="T83" fmla="*/ 226 h 599"/>
                <a:gd name="T84" fmla="*/ 1187 w 731"/>
                <a:gd name="T85" fmla="*/ 153 h 599"/>
                <a:gd name="T86" fmla="*/ 1307 w 731"/>
                <a:gd name="T87" fmla="*/ 88 h 599"/>
                <a:gd name="T88" fmla="*/ 1187 w 731"/>
                <a:gd name="T89" fmla="*/ 26 h 599"/>
                <a:gd name="T90" fmla="*/ 1046 w 731"/>
                <a:gd name="T91" fmla="*/ 0 h 599"/>
                <a:gd name="T92" fmla="*/ 894 w 731"/>
                <a:gd name="T93" fmla="*/ 26 h 599"/>
                <a:gd name="T94" fmla="*/ 616 w 731"/>
                <a:gd name="T95" fmla="*/ 6 h 599"/>
                <a:gd name="T96" fmla="*/ 428 w 731"/>
                <a:gd name="T97" fmla="*/ 0 h 599"/>
                <a:gd name="T98" fmla="*/ 199 w 731"/>
                <a:gd name="T99" fmla="*/ 46 h 59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31" h="599">
                  <a:moveTo>
                    <a:pt x="43" y="20"/>
                  </a:moveTo>
                  <a:lnTo>
                    <a:pt x="51" y="46"/>
                  </a:lnTo>
                  <a:lnTo>
                    <a:pt x="51" y="76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6" y="91"/>
                  </a:lnTo>
                  <a:lnTo>
                    <a:pt x="0" y="107"/>
                  </a:lnTo>
                  <a:lnTo>
                    <a:pt x="6" y="116"/>
                  </a:lnTo>
                  <a:lnTo>
                    <a:pt x="20" y="116"/>
                  </a:lnTo>
                  <a:lnTo>
                    <a:pt x="26" y="125"/>
                  </a:lnTo>
                  <a:lnTo>
                    <a:pt x="26" y="144"/>
                  </a:lnTo>
                  <a:lnTo>
                    <a:pt x="57" y="181"/>
                  </a:lnTo>
                  <a:lnTo>
                    <a:pt x="69" y="175"/>
                  </a:lnTo>
                  <a:lnTo>
                    <a:pt x="83" y="172"/>
                  </a:lnTo>
                  <a:lnTo>
                    <a:pt x="97" y="178"/>
                  </a:lnTo>
                  <a:lnTo>
                    <a:pt x="94" y="211"/>
                  </a:lnTo>
                  <a:lnTo>
                    <a:pt x="109" y="223"/>
                  </a:lnTo>
                  <a:lnTo>
                    <a:pt x="125" y="228"/>
                  </a:lnTo>
                  <a:lnTo>
                    <a:pt x="134" y="223"/>
                  </a:lnTo>
                  <a:lnTo>
                    <a:pt x="147" y="236"/>
                  </a:lnTo>
                  <a:lnTo>
                    <a:pt x="162" y="231"/>
                  </a:lnTo>
                  <a:lnTo>
                    <a:pt x="172" y="236"/>
                  </a:lnTo>
                  <a:lnTo>
                    <a:pt x="184" y="236"/>
                  </a:lnTo>
                  <a:lnTo>
                    <a:pt x="203" y="223"/>
                  </a:lnTo>
                  <a:lnTo>
                    <a:pt x="215" y="228"/>
                  </a:lnTo>
                  <a:lnTo>
                    <a:pt x="223" y="251"/>
                  </a:lnTo>
                  <a:lnTo>
                    <a:pt x="240" y="279"/>
                  </a:lnTo>
                  <a:lnTo>
                    <a:pt x="254" y="282"/>
                  </a:lnTo>
                  <a:lnTo>
                    <a:pt x="274" y="285"/>
                  </a:lnTo>
                  <a:lnTo>
                    <a:pt x="280" y="291"/>
                  </a:lnTo>
                  <a:lnTo>
                    <a:pt x="288" y="313"/>
                  </a:lnTo>
                  <a:lnTo>
                    <a:pt x="288" y="326"/>
                  </a:lnTo>
                  <a:lnTo>
                    <a:pt x="294" y="335"/>
                  </a:lnTo>
                  <a:lnTo>
                    <a:pt x="310" y="332"/>
                  </a:lnTo>
                  <a:lnTo>
                    <a:pt x="328" y="329"/>
                  </a:lnTo>
                  <a:lnTo>
                    <a:pt x="344" y="326"/>
                  </a:lnTo>
                  <a:lnTo>
                    <a:pt x="359" y="332"/>
                  </a:lnTo>
                  <a:lnTo>
                    <a:pt x="362" y="353"/>
                  </a:lnTo>
                  <a:lnTo>
                    <a:pt x="372" y="377"/>
                  </a:lnTo>
                  <a:lnTo>
                    <a:pt x="381" y="394"/>
                  </a:lnTo>
                  <a:lnTo>
                    <a:pt x="387" y="403"/>
                  </a:lnTo>
                  <a:lnTo>
                    <a:pt x="394" y="417"/>
                  </a:lnTo>
                  <a:lnTo>
                    <a:pt x="400" y="422"/>
                  </a:lnTo>
                  <a:lnTo>
                    <a:pt x="415" y="428"/>
                  </a:lnTo>
                  <a:lnTo>
                    <a:pt x="460" y="425"/>
                  </a:lnTo>
                  <a:lnTo>
                    <a:pt x="488" y="442"/>
                  </a:lnTo>
                  <a:lnTo>
                    <a:pt x="522" y="464"/>
                  </a:lnTo>
                  <a:lnTo>
                    <a:pt x="539" y="467"/>
                  </a:lnTo>
                  <a:lnTo>
                    <a:pt x="575" y="464"/>
                  </a:lnTo>
                  <a:lnTo>
                    <a:pt x="600" y="470"/>
                  </a:lnTo>
                  <a:lnTo>
                    <a:pt x="612" y="486"/>
                  </a:lnTo>
                  <a:lnTo>
                    <a:pt x="618" y="501"/>
                  </a:lnTo>
                  <a:lnTo>
                    <a:pt x="631" y="526"/>
                  </a:lnTo>
                  <a:lnTo>
                    <a:pt x="628" y="554"/>
                  </a:lnTo>
                  <a:lnTo>
                    <a:pt x="628" y="568"/>
                  </a:lnTo>
                  <a:lnTo>
                    <a:pt x="643" y="573"/>
                  </a:lnTo>
                  <a:lnTo>
                    <a:pt x="665" y="593"/>
                  </a:lnTo>
                  <a:lnTo>
                    <a:pt x="685" y="599"/>
                  </a:lnTo>
                  <a:lnTo>
                    <a:pt x="710" y="593"/>
                  </a:lnTo>
                  <a:lnTo>
                    <a:pt x="705" y="563"/>
                  </a:lnTo>
                  <a:lnTo>
                    <a:pt x="716" y="517"/>
                  </a:lnTo>
                  <a:lnTo>
                    <a:pt x="731" y="504"/>
                  </a:lnTo>
                  <a:lnTo>
                    <a:pt x="728" y="479"/>
                  </a:lnTo>
                  <a:lnTo>
                    <a:pt x="716" y="464"/>
                  </a:lnTo>
                  <a:lnTo>
                    <a:pt x="704" y="461"/>
                  </a:lnTo>
                  <a:lnTo>
                    <a:pt x="693" y="448"/>
                  </a:lnTo>
                  <a:lnTo>
                    <a:pt x="693" y="433"/>
                  </a:lnTo>
                  <a:lnTo>
                    <a:pt x="603" y="335"/>
                  </a:lnTo>
                  <a:lnTo>
                    <a:pt x="578" y="335"/>
                  </a:lnTo>
                  <a:lnTo>
                    <a:pt x="539" y="313"/>
                  </a:lnTo>
                  <a:lnTo>
                    <a:pt x="497" y="295"/>
                  </a:lnTo>
                  <a:lnTo>
                    <a:pt x="485" y="285"/>
                  </a:lnTo>
                  <a:lnTo>
                    <a:pt x="482" y="266"/>
                  </a:lnTo>
                  <a:lnTo>
                    <a:pt x="465" y="254"/>
                  </a:lnTo>
                  <a:lnTo>
                    <a:pt x="445" y="257"/>
                  </a:lnTo>
                  <a:lnTo>
                    <a:pt x="421" y="248"/>
                  </a:lnTo>
                  <a:lnTo>
                    <a:pt x="375" y="223"/>
                  </a:lnTo>
                  <a:lnTo>
                    <a:pt x="328" y="203"/>
                  </a:lnTo>
                  <a:lnTo>
                    <a:pt x="294" y="181"/>
                  </a:lnTo>
                  <a:lnTo>
                    <a:pt x="266" y="166"/>
                  </a:lnTo>
                  <a:lnTo>
                    <a:pt x="237" y="150"/>
                  </a:lnTo>
                  <a:lnTo>
                    <a:pt x="212" y="119"/>
                  </a:lnTo>
                  <a:lnTo>
                    <a:pt x="209" y="101"/>
                  </a:lnTo>
                  <a:lnTo>
                    <a:pt x="234" y="101"/>
                  </a:lnTo>
                  <a:lnTo>
                    <a:pt x="254" y="88"/>
                  </a:lnTo>
                  <a:lnTo>
                    <a:pt x="254" y="69"/>
                  </a:lnTo>
                  <a:lnTo>
                    <a:pt x="266" y="60"/>
                  </a:lnTo>
                  <a:lnTo>
                    <a:pt x="279" y="40"/>
                  </a:lnTo>
                  <a:lnTo>
                    <a:pt x="271" y="26"/>
                  </a:lnTo>
                  <a:lnTo>
                    <a:pt x="254" y="12"/>
                  </a:lnTo>
                  <a:lnTo>
                    <a:pt x="237" y="6"/>
                  </a:lnTo>
                  <a:lnTo>
                    <a:pt x="223" y="0"/>
                  </a:lnTo>
                  <a:lnTo>
                    <a:pt x="203" y="9"/>
                  </a:lnTo>
                  <a:lnTo>
                    <a:pt x="191" y="12"/>
                  </a:lnTo>
                  <a:lnTo>
                    <a:pt x="162" y="6"/>
                  </a:lnTo>
                  <a:lnTo>
                    <a:pt x="131" y="6"/>
                  </a:lnTo>
                  <a:lnTo>
                    <a:pt x="109" y="12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C0C0C0"/>
            </a:solidFill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32" name="Freeform 6"/>
            <p:cNvSpPr>
              <a:spLocks noChangeAspect="1"/>
            </p:cNvSpPr>
            <p:nvPr/>
          </p:nvSpPr>
          <p:spPr bwMode="auto">
            <a:xfrm>
              <a:off x="2948" y="2435"/>
              <a:ext cx="451" cy="445"/>
            </a:xfrm>
            <a:custGeom>
              <a:avLst/>
              <a:gdLst>
                <a:gd name="T0" fmla="*/ 1093 w 388"/>
                <a:gd name="T1" fmla="*/ 0 h 413"/>
                <a:gd name="T2" fmla="*/ 931 w 388"/>
                <a:gd name="T3" fmla="*/ 56 h 413"/>
                <a:gd name="T4" fmla="*/ 742 w 388"/>
                <a:gd name="T5" fmla="*/ 6 h 413"/>
                <a:gd name="T6" fmla="*/ 522 w 388"/>
                <a:gd name="T7" fmla="*/ 20 h 413"/>
                <a:gd name="T8" fmla="*/ 360 w 388"/>
                <a:gd name="T9" fmla="*/ 48 h 413"/>
                <a:gd name="T10" fmla="*/ 251 w 388"/>
                <a:gd name="T11" fmla="*/ 20 h 413"/>
                <a:gd name="T12" fmla="*/ 126 w 388"/>
                <a:gd name="T13" fmla="*/ 40 h 413"/>
                <a:gd name="T14" fmla="*/ 126 w 388"/>
                <a:gd name="T15" fmla="*/ 114 h 413"/>
                <a:gd name="T16" fmla="*/ 0 w 388"/>
                <a:gd name="T17" fmla="*/ 189 h 413"/>
                <a:gd name="T18" fmla="*/ 76 w 388"/>
                <a:gd name="T19" fmla="*/ 323 h 413"/>
                <a:gd name="T20" fmla="*/ 166 w 388"/>
                <a:gd name="T21" fmla="*/ 389 h 413"/>
                <a:gd name="T22" fmla="*/ 30 w 388"/>
                <a:gd name="T23" fmla="*/ 435 h 413"/>
                <a:gd name="T24" fmla="*/ 126 w 388"/>
                <a:gd name="T25" fmla="*/ 497 h 413"/>
                <a:gd name="T26" fmla="*/ 314 w 388"/>
                <a:gd name="T27" fmla="*/ 453 h 413"/>
                <a:gd name="T28" fmla="*/ 551 w 388"/>
                <a:gd name="T29" fmla="*/ 473 h 413"/>
                <a:gd name="T30" fmla="*/ 493 w 388"/>
                <a:gd name="T31" fmla="*/ 546 h 413"/>
                <a:gd name="T32" fmla="*/ 588 w 388"/>
                <a:gd name="T33" fmla="*/ 603 h 413"/>
                <a:gd name="T34" fmla="*/ 672 w 388"/>
                <a:gd name="T35" fmla="*/ 552 h 413"/>
                <a:gd name="T36" fmla="*/ 900 w 388"/>
                <a:gd name="T37" fmla="*/ 567 h 413"/>
                <a:gd name="T38" fmla="*/ 1075 w 388"/>
                <a:gd name="T39" fmla="*/ 648 h 413"/>
                <a:gd name="T40" fmla="*/ 1225 w 388"/>
                <a:gd name="T41" fmla="*/ 731 h 413"/>
                <a:gd name="T42" fmla="*/ 1140 w 388"/>
                <a:gd name="T43" fmla="*/ 789 h 413"/>
                <a:gd name="T44" fmla="*/ 1215 w 388"/>
                <a:gd name="T45" fmla="*/ 840 h 413"/>
                <a:gd name="T46" fmla="*/ 1381 w 388"/>
                <a:gd name="T47" fmla="*/ 904 h 413"/>
                <a:gd name="T48" fmla="*/ 1520 w 388"/>
                <a:gd name="T49" fmla="*/ 937 h 413"/>
                <a:gd name="T50" fmla="*/ 1655 w 388"/>
                <a:gd name="T51" fmla="*/ 937 h 413"/>
                <a:gd name="T52" fmla="*/ 1912 w 388"/>
                <a:gd name="T53" fmla="*/ 916 h 413"/>
                <a:gd name="T54" fmla="*/ 1963 w 388"/>
                <a:gd name="T55" fmla="*/ 884 h 413"/>
                <a:gd name="T56" fmla="*/ 2031 w 388"/>
                <a:gd name="T57" fmla="*/ 824 h 413"/>
                <a:gd name="T58" fmla="*/ 1995 w 388"/>
                <a:gd name="T59" fmla="*/ 725 h 413"/>
                <a:gd name="T60" fmla="*/ 1716 w 388"/>
                <a:gd name="T61" fmla="*/ 552 h 413"/>
                <a:gd name="T62" fmla="*/ 1812 w 388"/>
                <a:gd name="T63" fmla="*/ 463 h 413"/>
                <a:gd name="T64" fmla="*/ 1716 w 388"/>
                <a:gd name="T65" fmla="*/ 377 h 413"/>
                <a:gd name="T66" fmla="*/ 1912 w 388"/>
                <a:gd name="T67" fmla="*/ 323 h 413"/>
                <a:gd name="T68" fmla="*/ 2009 w 388"/>
                <a:gd name="T69" fmla="*/ 267 h 413"/>
                <a:gd name="T70" fmla="*/ 1847 w 388"/>
                <a:gd name="T71" fmla="*/ 263 h 413"/>
                <a:gd name="T72" fmla="*/ 1684 w 388"/>
                <a:gd name="T73" fmla="*/ 220 h 413"/>
                <a:gd name="T74" fmla="*/ 1699 w 388"/>
                <a:gd name="T75" fmla="*/ 183 h 413"/>
                <a:gd name="T76" fmla="*/ 1641 w 388"/>
                <a:gd name="T77" fmla="*/ 143 h 413"/>
                <a:gd name="T78" fmla="*/ 1520 w 388"/>
                <a:gd name="T79" fmla="*/ 162 h 413"/>
                <a:gd name="T80" fmla="*/ 1348 w 388"/>
                <a:gd name="T81" fmla="*/ 26 h 413"/>
                <a:gd name="T82" fmla="*/ 1193 w 388"/>
                <a:gd name="T83" fmla="*/ 0 h 4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88" h="413">
                  <a:moveTo>
                    <a:pt x="228" y="0"/>
                  </a:moveTo>
                  <a:lnTo>
                    <a:pt x="209" y="0"/>
                  </a:lnTo>
                  <a:lnTo>
                    <a:pt x="197" y="18"/>
                  </a:lnTo>
                  <a:lnTo>
                    <a:pt x="178" y="25"/>
                  </a:lnTo>
                  <a:lnTo>
                    <a:pt x="156" y="21"/>
                  </a:lnTo>
                  <a:lnTo>
                    <a:pt x="141" y="6"/>
                  </a:lnTo>
                  <a:lnTo>
                    <a:pt x="122" y="3"/>
                  </a:lnTo>
                  <a:lnTo>
                    <a:pt x="100" y="9"/>
                  </a:lnTo>
                  <a:lnTo>
                    <a:pt x="80" y="15"/>
                  </a:lnTo>
                  <a:lnTo>
                    <a:pt x="69" y="21"/>
                  </a:lnTo>
                  <a:lnTo>
                    <a:pt x="60" y="9"/>
                  </a:lnTo>
                  <a:lnTo>
                    <a:pt x="48" y="9"/>
                  </a:lnTo>
                  <a:lnTo>
                    <a:pt x="37" y="15"/>
                  </a:lnTo>
                  <a:lnTo>
                    <a:pt x="24" y="18"/>
                  </a:lnTo>
                  <a:lnTo>
                    <a:pt x="18" y="31"/>
                  </a:lnTo>
                  <a:lnTo>
                    <a:pt x="24" y="50"/>
                  </a:lnTo>
                  <a:lnTo>
                    <a:pt x="12" y="65"/>
                  </a:lnTo>
                  <a:lnTo>
                    <a:pt x="0" y="83"/>
                  </a:lnTo>
                  <a:lnTo>
                    <a:pt x="3" y="113"/>
                  </a:lnTo>
                  <a:lnTo>
                    <a:pt x="14" y="141"/>
                  </a:lnTo>
                  <a:lnTo>
                    <a:pt x="32" y="160"/>
                  </a:lnTo>
                  <a:lnTo>
                    <a:pt x="32" y="172"/>
                  </a:lnTo>
                  <a:lnTo>
                    <a:pt x="17" y="181"/>
                  </a:lnTo>
                  <a:lnTo>
                    <a:pt x="6" y="191"/>
                  </a:lnTo>
                  <a:lnTo>
                    <a:pt x="6" y="206"/>
                  </a:lnTo>
                  <a:lnTo>
                    <a:pt x="24" y="218"/>
                  </a:lnTo>
                  <a:lnTo>
                    <a:pt x="35" y="218"/>
                  </a:lnTo>
                  <a:lnTo>
                    <a:pt x="60" y="200"/>
                  </a:lnTo>
                  <a:lnTo>
                    <a:pt x="79" y="203"/>
                  </a:lnTo>
                  <a:lnTo>
                    <a:pt x="106" y="209"/>
                  </a:lnTo>
                  <a:lnTo>
                    <a:pt x="106" y="228"/>
                  </a:lnTo>
                  <a:lnTo>
                    <a:pt x="94" y="241"/>
                  </a:lnTo>
                  <a:lnTo>
                    <a:pt x="100" y="253"/>
                  </a:lnTo>
                  <a:lnTo>
                    <a:pt x="112" y="265"/>
                  </a:lnTo>
                  <a:lnTo>
                    <a:pt x="125" y="247"/>
                  </a:lnTo>
                  <a:lnTo>
                    <a:pt x="129" y="243"/>
                  </a:lnTo>
                  <a:lnTo>
                    <a:pt x="150" y="259"/>
                  </a:lnTo>
                  <a:lnTo>
                    <a:pt x="172" y="250"/>
                  </a:lnTo>
                  <a:lnTo>
                    <a:pt x="191" y="253"/>
                  </a:lnTo>
                  <a:lnTo>
                    <a:pt x="206" y="284"/>
                  </a:lnTo>
                  <a:lnTo>
                    <a:pt x="223" y="304"/>
                  </a:lnTo>
                  <a:lnTo>
                    <a:pt x="234" y="321"/>
                  </a:lnTo>
                  <a:lnTo>
                    <a:pt x="231" y="332"/>
                  </a:lnTo>
                  <a:lnTo>
                    <a:pt x="218" y="347"/>
                  </a:lnTo>
                  <a:lnTo>
                    <a:pt x="223" y="363"/>
                  </a:lnTo>
                  <a:lnTo>
                    <a:pt x="231" y="369"/>
                  </a:lnTo>
                  <a:lnTo>
                    <a:pt x="248" y="378"/>
                  </a:lnTo>
                  <a:lnTo>
                    <a:pt x="263" y="397"/>
                  </a:lnTo>
                  <a:lnTo>
                    <a:pt x="276" y="409"/>
                  </a:lnTo>
                  <a:lnTo>
                    <a:pt x="291" y="413"/>
                  </a:lnTo>
                  <a:lnTo>
                    <a:pt x="300" y="403"/>
                  </a:lnTo>
                  <a:lnTo>
                    <a:pt x="316" y="413"/>
                  </a:lnTo>
                  <a:lnTo>
                    <a:pt x="344" y="413"/>
                  </a:lnTo>
                  <a:lnTo>
                    <a:pt x="366" y="403"/>
                  </a:lnTo>
                  <a:lnTo>
                    <a:pt x="363" y="407"/>
                  </a:lnTo>
                  <a:lnTo>
                    <a:pt x="375" y="388"/>
                  </a:lnTo>
                  <a:lnTo>
                    <a:pt x="381" y="376"/>
                  </a:lnTo>
                  <a:lnTo>
                    <a:pt x="388" y="363"/>
                  </a:lnTo>
                  <a:lnTo>
                    <a:pt x="388" y="341"/>
                  </a:lnTo>
                  <a:lnTo>
                    <a:pt x="381" y="318"/>
                  </a:lnTo>
                  <a:lnTo>
                    <a:pt x="366" y="281"/>
                  </a:lnTo>
                  <a:lnTo>
                    <a:pt x="328" y="243"/>
                  </a:lnTo>
                  <a:lnTo>
                    <a:pt x="335" y="222"/>
                  </a:lnTo>
                  <a:lnTo>
                    <a:pt x="347" y="203"/>
                  </a:lnTo>
                  <a:lnTo>
                    <a:pt x="322" y="178"/>
                  </a:lnTo>
                  <a:lnTo>
                    <a:pt x="328" y="166"/>
                  </a:lnTo>
                  <a:lnTo>
                    <a:pt x="350" y="166"/>
                  </a:lnTo>
                  <a:lnTo>
                    <a:pt x="366" y="141"/>
                  </a:lnTo>
                  <a:lnTo>
                    <a:pt x="372" y="132"/>
                  </a:lnTo>
                  <a:lnTo>
                    <a:pt x="384" y="118"/>
                  </a:lnTo>
                  <a:lnTo>
                    <a:pt x="366" y="108"/>
                  </a:lnTo>
                  <a:lnTo>
                    <a:pt x="353" y="116"/>
                  </a:lnTo>
                  <a:lnTo>
                    <a:pt x="328" y="102"/>
                  </a:lnTo>
                  <a:lnTo>
                    <a:pt x="322" y="96"/>
                  </a:lnTo>
                  <a:lnTo>
                    <a:pt x="325" y="87"/>
                  </a:lnTo>
                  <a:lnTo>
                    <a:pt x="325" y="81"/>
                  </a:lnTo>
                  <a:lnTo>
                    <a:pt x="328" y="71"/>
                  </a:lnTo>
                  <a:lnTo>
                    <a:pt x="313" y="62"/>
                  </a:lnTo>
                  <a:lnTo>
                    <a:pt x="300" y="68"/>
                  </a:lnTo>
                  <a:lnTo>
                    <a:pt x="291" y="71"/>
                  </a:lnTo>
                  <a:lnTo>
                    <a:pt x="254" y="31"/>
                  </a:lnTo>
                  <a:lnTo>
                    <a:pt x="257" y="12"/>
                  </a:lnTo>
                  <a:lnTo>
                    <a:pt x="248" y="3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C0C0C0"/>
            </a:solidFill>
            <a:ln w="3175" cmpd="sng">
              <a:solidFill>
                <a:srgbClr val="96969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29733" name="Group 7"/>
            <p:cNvGrpSpPr>
              <a:grpSpLocks/>
            </p:cNvGrpSpPr>
            <p:nvPr/>
          </p:nvGrpSpPr>
          <p:grpSpPr bwMode="auto">
            <a:xfrm>
              <a:off x="2661" y="2319"/>
              <a:ext cx="1398" cy="1480"/>
              <a:chOff x="2661" y="2319"/>
              <a:chExt cx="1398" cy="1480"/>
            </a:xfrm>
          </p:grpSpPr>
          <p:sp>
            <p:nvSpPr>
              <p:cNvPr id="29734" name="Freeform 8"/>
              <p:cNvSpPr>
                <a:spLocks noChangeAspect="1"/>
              </p:cNvSpPr>
              <p:nvPr/>
            </p:nvSpPr>
            <p:spPr bwMode="auto">
              <a:xfrm>
                <a:off x="3368" y="2857"/>
                <a:ext cx="362" cy="667"/>
              </a:xfrm>
              <a:custGeom>
                <a:avLst/>
                <a:gdLst>
                  <a:gd name="T0" fmla="*/ 0 w 314"/>
                  <a:gd name="T1" fmla="*/ 34 h 620"/>
                  <a:gd name="T2" fmla="*/ 73 w 314"/>
                  <a:gd name="T3" fmla="*/ 98 h 620"/>
                  <a:gd name="T4" fmla="*/ 58 w 314"/>
                  <a:gd name="T5" fmla="*/ 148 h 620"/>
                  <a:gd name="T6" fmla="*/ 89 w 314"/>
                  <a:gd name="T7" fmla="*/ 196 h 620"/>
                  <a:gd name="T8" fmla="*/ 210 w 314"/>
                  <a:gd name="T9" fmla="*/ 302 h 620"/>
                  <a:gd name="T10" fmla="*/ 323 w 314"/>
                  <a:gd name="T11" fmla="*/ 401 h 620"/>
                  <a:gd name="T12" fmla="*/ 350 w 314"/>
                  <a:gd name="T13" fmla="*/ 441 h 620"/>
                  <a:gd name="T14" fmla="*/ 350 w 314"/>
                  <a:gd name="T15" fmla="*/ 537 h 620"/>
                  <a:gd name="T16" fmla="*/ 383 w 314"/>
                  <a:gd name="T17" fmla="*/ 591 h 620"/>
                  <a:gd name="T18" fmla="*/ 490 w 314"/>
                  <a:gd name="T19" fmla="*/ 672 h 620"/>
                  <a:gd name="T20" fmla="*/ 523 w 314"/>
                  <a:gd name="T21" fmla="*/ 696 h 620"/>
                  <a:gd name="T22" fmla="*/ 533 w 314"/>
                  <a:gd name="T23" fmla="*/ 765 h 620"/>
                  <a:gd name="T24" fmla="*/ 523 w 314"/>
                  <a:gd name="T25" fmla="*/ 813 h 620"/>
                  <a:gd name="T26" fmla="*/ 383 w 314"/>
                  <a:gd name="T27" fmla="*/ 841 h 620"/>
                  <a:gd name="T28" fmla="*/ 342 w 314"/>
                  <a:gd name="T29" fmla="*/ 854 h 620"/>
                  <a:gd name="T30" fmla="*/ 342 w 314"/>
                  <a:gd name="T31" fmla="*/ 881 h 620"/>
                  <a:gd name="T32" fmla="*/ 308 w 314"/>
                  <a:gd name="T33" fmla="*/ 881 h 620"/>
                  <a:gd name="T34" fmla="*/ 189 w 314"/>
                  <a:gd name="T35" fmla="*/ 888 h 620"/>
                  <a:gd name="T36" fmla="*/ 163 w 314"/>
                  <a:gd name="T37" fmla="*/ 931 h 620"/>
                  <a:gd name="T38" fmla="*/ 189 w 314"/>
                  <a:gd name="T39" fmla="*/ 992 h 620"/>
                  <a:gd name="T40" fmla="*/ 142 w 314"/>
                  <a:gd name="T41" fmla="*/ 1063 h 620"/>
                  <a:gd name="T42" fmla="*/ 103 w 314"/>
                  <a:gd name="T43" fmla="*/ 1118 h 620"/>
                  <a:gd name="T44" fmla="*/ 3 w 314"/>
                  <a:gd name="T45" fmla="*/ 1153 h 620"/>
                  <a:gd name="T46" fmla="*/ 0 w 314"/>
                  <a:gd name="T47" fmla="*/ 1201 h 620"/>
                  <a:gd name="T48" fmla="*/ 28 w 314"/>
                  <a:gd name="T49" fmla="*/ 1261 h 620"/>
                  <a:gd name="T50" fmla="*/ 0 w 314"/>
                  <a:gd name="T51" fmla="*/ 1324 h 620"/>
                  <a:gd name="T52" fmla="*/ 103 w 314"/>
                  <a:gd name="T53" fmla="*/ 1386 h 620"/>
                  <a:gd name="T54" fmla="*/ 232 w 314"/>
                  <a:gd name="T55" fmla="*/ 1357 h 620"/>
                  <a:gd name="T56" fmla="*/ 371 w 314"/>
                  <a:gd name="T57" fmla="*/ 1357 h 620"/>
                  <a:gd name="T58" fmla="*/ 472 w 314"/>
                  <a:gd name="T59" fmla="*/ 1300 h 620"/>
                  <a:gd name="T60" fmla="*/ 490 w 314"/>
                  <a:gd name="T61" fmla="*/ 1204 h 620"/>
                  <a:gd name="T62" fmla="*/ 651 w 314"/>
                  <a:gd name="T63" fmla="*/ 1144 h 620"/>
                  <a:gd name="T64" fmla="*/ 816 w 314"/>
                  <a:gd name="T65" fmla="*/ 1070 h 620"/>
                  <a:gd name="T66" fmla="*/ 922 w 314"/>
                  <a:gd name="T67" fmla="*/ 987 h 620"/>
                  <a:gd name="T68" fmla="*/ 922 w 314"/>
                  <a:gd name="T69" fmla="*/ 881 h 620"/>
                  <a:gd name="T70" fmla="*/ 1251 w 314"/>
                  <a:gd name="T71" fmla="*/ 765 h 620"/>
                  <a:gd name="T72" fmla="*/ 1383 w 314"/>
                  <a:gd name="T73" fmla="*/ 757 h 620"/>
                  <a:gd name="T74" fmla="*/ 1472 w 314"/>
                  <a:gd name="T75" fmla="*/ 713 h 620"/>
                  <a:gd name="T76" fmla="*/ 1490 w 314"/>
                  <a:gd name="T77" fmla="*/ 613 h 620"/>
                  <a:gd name="T78" fmla="*/ 1442 w 314"/>
                  <a:gd name="T79" fmla="*/ 566 h 620"/>
                  <a:gd name="T80" fmla="*/ 1503 w 314"/>
                  <a:gd name="T81" fmla="*/ 476 h 620"/>
                  <a:gd name="T82" fmla="*/ 1503 w 314"/>
                  <a:gd name="T83" fmla="*/ 417 h 620"/>
                  <a:gd name="T84" fmla="*/ 1463 w 314"/>
                  <a:gd name="T85" fmla="*/ 388 h 620"/>
                  <a:gd name="T86" fmla="*/ 1322 w 314"/>
                  <a:gd name="T87" fmla="*/ 373 h 620"/>
                  <a:gd name="T88" fmla="*/ 1102 w 314"/>
                  <a:gd name="T89" fmla="*/ 279 h 620"/>
                  <a:gd name="T90" fmla="*/ 938 w 314"/>
                  <a:gd name="T91" fmla="*/ 279 h 620"/>
                  <a:gd name="T92" fmla="*/ 878 w 314"/>
                  <a:gd name="T93" fmla="*/ 208 h 620"/>
                  <a:gd name="T94" fmla="*/ 938 w 314"/>
                  <a:gd name="T95" fmla="*/ 173 h 620"/>
                  <a:gd name="T96" fmla="*/ 998 w 314"/>
                  <a:gd name="T97" fmla="*/ 138 h 620"/>
                  <a:gd name="T98" fmla="*/ 998 w 314"/>
                  <a:gd name="T99" fmla="*/ 76 h 620"/>
                  <a:gd name="T100" fmla="*/ 968 w 314"/>
                  <a:gd name="T101" fmla="*/ 3 h 620"/>
                  <a:gd name="T102" fmla="*/ 816 w 314"/>
                  <a:gd name="T103" fmla="*/ 0 h 620"/>
                  <a:gd name="T104" fmla="*/ 759 w 314"/>
                  <a:gd name="T105" fmla="*/ 98 h 620"/>
                  <a:gd name="T106" fmla="*/ 640 w 314"/>
                  <a:gd name="T107" fmla="*/ 111 h 620"/>
                  <a:gd name="T108" fmla="*/ 555 w 314"/>
                  <a:gd name="T109" fmla="*/ 111 h 620"/>
                  <a:gd name="T110" fmla="*/ 497 w 314"/>
                  <a:gd name="T111" fmla="*/ 131 h 620"/>
                  <a:gd name="T112" fmla="*/ 323 w 314"/>
                  <a:gd name="T113" fmla="*/ 70 h 620"/>
                  <a:gd name="T114" fmla="*/ 232 w 314"/>
                  <a:gd name="T115" fmla="*/ 91 h 620"/>
                  <a:gd name="T116" fmla="*/ 149 w 314"/>
                  <a:gd name="T117" fmla="*/ 91 h 620"/>
                  <a:gd name="T118" fmla="*/ 73 w 314"/>
                  <a:gd name="T119" fmla="*/ 43 h 620"/>
                  <a:gd name="T120" fmla="*/ 0 w 314"/>
                  <a:gd name="T121" fmla="*/ 34 h 62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14" h="620">
                    <a:moveTo>
                      <a:pt x="0" y="16"/>
                    </a:moveTo>
                    <a:lnTo>
                      <a:pt x="15" y="44"/>
                    </a:lnTo>
                    <a:lnTo>
                      <a:pt x="12" y="67"/>
                    </a:lnTo>
                    <a:lnTo>
                      <a:pt x="18" y="87"/>
                    </a:lnTo>
                    <a:lnTo>
                      <a:pt x="43" y="135"/>
                    </a:lnTo>
                    <a:lnTo>
                      <a:pt x="68" y="179"/>
                    </a:lnTo>
                    <a:lnTo>
                      <a:pt x="74" y="197"/>
                    </a:lnTo>
                    <a:lnTo>
                      <a:pt x="74" y="241"/>
                    </a:lnTo>
                    <a:lnTo>
                      <a:pt x="80" y="264"/>
                    </a:lnTo>
                    <a:lnTo>
                      <a:pt x="102" y="301"/>
                    </a:lnTo>
                    <a:lnTo>
                      <a:pt x="110" y="312"/>
                    </a:lnTo>
                    <a:lnTo>
                      <a:pt x="111" y="343"/>
                    </a:lnTo>
                    <a:lnTo>
                      <a:pt x="110" y="363"/>
                    </a:lnTo>
                    <a:lnTo>
                      <a:pt x="80" y="376"/>
                    </a:lnTo>
                    <a:lnTo>
                      <a:pt x="71" y="382"/>
                    </a:lnTo>
                    <a:lnTo>
                      <a:pt x="71" y="394"/>
                    </a:lnTo>
                    <a:lnTo>
                      <a:pt x="65" y="394"/>
                    </a:lnTo>
                    <a:lnTo>
                      <a:pt x="40" y="398"/>
                    </a:lnTo>
                    <a:lnTo>
                      <a:pt x="34" y="416"/>
                    </a:lnTo>
                    <a:lnTo>
                      <a:pt x="40" y="444"/>
                    </a:lnTo>
                    <a:lnTo>
                      <a:pt x="30" y="475"/>
                    </a:lnTo>
                    <a:lnTo>
                      <a:pt x="21" y="500"/>
                    </a:lnTo>
                    <a:lnTo>
                      <a:pt x="3" y="517"/>
                    </a:lnTo>
                    <a:lnTo>
                      <a:pt x="0" y="536"/>
                    </a:lnTo>
                    <a:lnTo>
                      <a:pt x="6" y="564"/>
                    </a:lnTo>
                    <a:lnTo>
                      <a:pt x="0" y="592"/>
                    </a:lnTo>
                    <a:lnTo>
                      <a:pt x="21" y="620"/>
                    </a:lnTo>
                    <a:lnTo>
                      <a:pt x="49" y="607"/>
                    </a:lnTo>
                    <a:lnTo>
                      <a:pt x="77" y="607"/>
                    </a:lnTo>
                    <a:lnTo>
                      <a:pt x="99" y="582"/>
                    </a:lnTo>
                    <a:lnTo>
                      <a:pt x="102" y="539"/>
                    </a:lnTo>
                    <a:lnTo>
                      <a:pt x="136" y="511"/>
                    </a:lnTo>
                    <a:lnTo>
                      <a:pt x="171" y="480"/>
                    </a:lnTo>
                    <a:lnTo>
                      <a:pt x="193" y="441"/>
                    </a:lnTo>
                    <a:lnTo>
                      <a:pt x="193" y="394"/>
                    </a:lnTo>
                    <a:lnTo>
                      <a:pt x="262" y="343"/>
                    </a:lnTo>
                    <a:lnTo>
                      <a:pt x="289" y="338"/>
                    </a:lnTo>
                    <a:lnTo>
                      <a:pt x="308" y="320"/>
                    </a:lnTo>
                    <a:lnTo>
                      <a:pt x="311" y="275"/>
                    </a:lnTo>
                    <a:lnTo>
                      <a:pt x="302" y="253"/>
                    </a:lnTo>
                    <a:lnTo>
                      <a:pt x="314" y="213"/>
                    </a:lnTo>
                    <a:lnTo>
                      <a:pt x="314" y="188"/>
                    </a:lnTo>
                    <a:lnTo>
                      <a:pt x="305" y="175"/>
                    </a:lnTo>
                    <a:lnTo>
                      <a:pt x="277" y="166"/>
                    </a:lnTo>
                    <a:lnTo>
                      <a:pt x="230" y="124"/>
                    </a:lnTo>
                    <a:lnTo>
                      <a:pt x="196" y="124"/>
                    </a:lnTo>
                    <a:lnTo>
                      <a:pt x="184" y="92"/>
                    </a:lnTo>
                    <a:lnTo>
                      <a:pt x="196" y="78"/>
                    </a:lnTo>
                    <a:lnTo>
                      <a:pt x="209" y="62"/>
                    </a:lnTo>
                    <a:lnTo>
                      <a:pt x="209" y="34"/>
                    </a:lnTo>
                    <a:lnTo>
                      <a:pt x="202" y="3"/>
                    </a:lnTo>
                    <a:lnTo>
                      <a:pt x="171" y="0"/>
                    </a:lnTo>
                    <a:lnTo>
                      <a:pt x="159" y="44"/>
                    </a:lnTo>
                    <a:lnTo>
                      <a:pt x="134" y="50"/>
                    </a:lnTo>
                    <a:lnTo>
                      <a:pt x="116" y="50"/>
                    </a:lnTo>
                    <a:lnTo>
                      <a:pt x="105" y="59"/>
                    </a:lnTo>
                    <a:lnTo>
                      <a:pt x="68" y="31"/>
                    </a:lnTo>
                    <a:lnTo>
                      <a:pt x="49" y="41"/>
                    </a:lnTo>
                    <a:lnTo>
                      <a:pt x="31" y="41"/>
                    </a:lnTo>
                    <a:lnTo>
                      <a:pt x="15" y="1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99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35" name="Freeform 9"/>
              <p:cNvSpPr>
                <a:spLocks noChangeAspect="1"/>
              </p:cNvSpPr>
              <p:nvPr/>
            </p:nvSpPr>
            <p:spPr bwMode="auto">
              <a:xfrm>
                <a:off x="3324" y="2558"/>
                <a:ext cx="355" cy="363"/>
              </a:xfrm>
              <a:custGeom>
                <a:avLst/>
                <a:gdLst>
                  <a:gd name="T0" fmla="*/ 1232 w 306"/>
                  <a:gd name="T1" fmla="*/ 643 h 337"/>
                  <a:gd name="T2" fmla="*/ 1386 w 306"/>
                  <a:gd name="T3" fmla="*/ 553 h 337"/>
                  <a:gd name="T4" fmla="*/ 1376 w 306"/>
                  <a:gd name="T5" fmla="*/ 523 h 337"/>
                  <a:gd name="T6" fmla="*/ 1481 w 306"/>
                  <a:gd name="T7" fmla="*/ 465 h 337"/>
                  <a:gd name="T8" fmla="*/ 1571 w 306"/>
                  <a:gd name="T9" fmla="*/ 451 h 337"/>
                  <a:gd name="T10" fmla="*/ 1471 w 306"/>
                  <a:gd name="T11" fmla="*/ 387 h 337"/>
                  <a:gd name="T12" fmla="*/ 1386 w 306"/>
                  <a:gd name="T13" fmla="*/ 309 h 337"/>
                  <a:gd name="T14" fmla="*/ 1355 w 306"/>
                  <a:gd name="T15" fmla="*/ 245 h 337"/>
                  <a:gd name="T16" fmla="*/ 1277 w 306"/>
                  <a:gd name="T17" fmla="*/ 239 h 337"/>
                  <a:gd name="T18" fmla="*/ 1052 w 306"/>
                  <a:gd name="T19" fmla="*/ 256 h 337"/>
                  <a:gd name="T20" fmla="*/ 994 w 306"/>
                  <a:gd name="T21" fmla="*/ 239 h 337"/>
                  <a:gd name="T22" fmla="*/ 994 w 306"/>
                  <a:gd name="T23" fmla="*/ 205 h 337"/>
                  <a:gd name="T24" fmla="*/ 994 w 306"/>
                  <a:gd name="T25" fmla="*/ 163 h 337"/>
                  <a:gd name="T26" fmla="*/ 935 w 306"/>
                  <a:gd name="T27" fmla="*/ 140 h 337"/>
                  <a:gd name="T28" fmla="*/ 852 w 306"/>
                  <a:gd name="T29" fmla="*/ 140 h 337"/>
                  <a:gd name="T30" fmla="*/ 734 w 306"/>
                  <a:gd name="T31" fmla="*/ 109 h 337"/>
                  <a:gd name="T32" fmla="*/ 653 w 306"/>
                  <a:gd name="T33" fmla="*/ 52 h 337"/>
                  <a:gd name="T34" fmla="*/ 618 w 306"/>
                  <a:gd name="T35" fmla="*/ 5 h 337"/>
                  <a:gd name="T36" fmla="*/ 553 w 306"/>
                  <a:gd name="T37" fmla="*/ 0 h 337"/>
                  <a:gd name="T38" fmla="*/ 459 w 306"/>
                  <a:gd name="T39" fmla="*/ 24 h 337"/>
                  <a:gd name="T40" fmla="*/ 269 w 306"/>
                  <a:gd name="T41" fmla="*/ 19 h 337"/>
                  <a:gd name="T42" fmla="*/ 169 w 306"/>
                  <a:gd name="T43" fmla="*/ 108 h 337"/>
                  <a:gd name="T44" fmla="*/ 140 w 306"/>
                  <a:gd name="T45" fmla="*/ 118 h 337"/>
                  <a:gd name="T46" fmla="*/ 30 w 306"/>
                  <a:gd name="T47" fmla="*/ 126 h 337"/>
                  <a:gd name="T48" fmla="*/ 0 w 306"/>
                  <a:gd name="T49" fmla="*/ 155 h 337"/>
                  <a:gd name="T50" fmla="*/ 103 w 306"/>
                  <a:gd name="T51" fmla="*/ 196 h 337"/>
                  <a:gd name="T52" fmla="*/ 101 w 306"/>
                  <a:gd name="T53" fmla="*/ 239 h 337"/>
                  <a:gd name="T54" fmla="*/ 30 w 306"/>
                  <a:gd name="T55" fmla="*/ 303 h 337"/>
                  <a:gd name="T56" fmla="*/ 200 w 306"/>
                  <a:gd name="T57" fmla="*/ 376 h 337"/>
                  <a:gd name="T58" fmla="*/ 253 w 306"/>
                  <a:gd name="T59" fmla="*/ 433 h 337"/>
                  <a:gd name="T60" fmla="*/ 319 w 306"/>
                  <a:gd name="T61" fmla="*/ 508 h 337"/>
                  <a:gd name="T62" fmla="*/ 331 w 306"/>
                  <a:gd name="T63" fmla="*/ 566 h 337"/>
                  <a:gd name="T64" fmla="*/ 285 w 306"/>
                  <a:gd name="T65" fmla="*/ 601 h 337"/>
                  <a:gd name="T66" fmla="*/ 253 w 306"/>
                  <a:gd name="T67" fmla="*/ 634 h 337"/>
                  <a:gd name="T68" fmla="*/ 188 w 306"/>
                  <a:gd name="T69" fmla="*/ 651 h 337"/>
                  <a:gd name="T70" fmla="*/ 253 w 306"/>
                  <a:gd name="T71" fmla="*/ 664 h 337"/>
                  <a:gd name="T72" fmla="*/ 353 w 306"/>
                  <a:gd name="T73" fmla="*/ 712 h 337"/>
                  <a:gd name="T74" fmla="*/ 459 w 306"/>
                  <a:gd name="T75" fmla="*/ 720 h 337"/>
                  <a:gd name="T76" fmla="*/ 528 w 306"/>
                  <a:gd name="T77" fmla="*/ 701 h 337"/>
                  <a:gd name="T78" fmla="*/ 717 w 306"/>
                  <a:gd name="T79" fmla="*/ 764 h 337"/>
                  <a:gd name="T80" fmla="*/ 778 w 306"/>
                  <a:gd name="T81" fmla="*/ 738 h 337"/>
                  <a:gd name="T82" fmla="*/ 923 w 306"/>
                  <a:gd name="T83" fmla="*/ 735 h 337"/>
                  <a:gd name="T84" fmla="*/ 984 w 306"/>
                  <a:gd name="T85" fmla="*/ 720 h 337"/>
                  <a:gd name="T86" fmla="*/ 1023 w 306"/>
                  <a:gd name="T87" fmla="*/ 674 h 337"/>
                  <a:gd name="T88" fmla="*/ 1071 w 306"/>
                  <a:gd name="T89" fmla="*/ 626 h 337"/>
                  <a:gd name="T90" fmla="*/ 1232 w 306"/>
                  <a:gd name="T91" fmla="*/ 643 h 3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06" h="337">
                    <a:moveTo>
                      <a:pt x="240" y="284"/>
                    </a:moveTo>
                    <a:lnTo>
                      <a:pt x="271" y="244"/>
                    </a:lnTo>
                    <a:lnTo>
                      <a:pt x="268" y="231"/>
                    </a:lnTo>
                    <a:lnTo>
                      <a:pt x="290" y="205"/>
                    </a:lnTo>
                    <a:lnTo>
                      <a:pt x="306" y="199"/>
                    </a:lnTo>
                    <a:lnTo>
                      <a:pt x="287" y="171"/>
                    </a:lnTo>
                    <a:lnTo>
                      <a:pt x="271" y="137"/>
                    </a:lnTo>
                    <a:lnTo>
                      <a:pt x="265" y="109"/>
                    </a:lnTo>
                    <a:lnTo>
                      <a:pt x="250" y="105"/>
                    </a:lnTo>
                    <a:lnTo>
                      <a:pt x="206" y="112"/>
                    </a:lnTo>
                    <a:lnTo>
                      <a:pt x="194" y="105"/>
                    </a:lnTo>
                    <a:lnTo>
                      <a:pt x="194" y="90"/>
                    </a:lnTo>
                    <a:lnTo>
                      <a:pt x="194" y="72"/>
                    </a:lnTo>
                    <a:lnTo>
                      <a:pt x="183" y="62"/>
                    </a:lnTo>
                    <a:lnTo>
                      <a:pt x="166" y="62"/>
                    </a:lnTo>
                    <a:lnTo>
                      <a:pt x="143" y="48"/>
                    </a:lnTo>
                    <a:lnTo>
                      <a:pt x="127" y="23"/>
                    </a:lnTo>
                    <a:lnTo>
                      <a:pt x="121" y="5"/>
                    </a:lnTo>
                    <a:lnTo>
                      <a:pt x="109" y="0"/>
                    </a:lnTo>
                    <a:lnTo>
                      <a:pt x="90" y="11"/>
                    </a:lnTo>
                    <a:lnTo>
                      <a:pt x="53" y="8"/>
                    </a:lnTo>
                    <a:lnTo>
                      <a:pt x="34" y="47"/>
                    </a:lnTo>
                    <a:lnTo>
                      <a:pt x="28" y="53"/>
                    </a:lnTo>
                    <a:lnTo>
                      <a:pt x="6" y="56"/>
                    </a:lnTo>
                    <a:lnTo>
                      <a:pt x="0" y="68"/>
                    </a:lnTo>
                    <a:lnTo>
                      <a:pt x="20" y="87"/>
                    </a:lnTo>
                    <a:lnTo>
                      <a:pt x="19" y="105"/>
                    </a:lnTo>
                    <a:lnTo>
                      <a:pt x="6" y="134"/>
                    </a:lnTo>
                    <a:lnTo>
                      <a:pt x="40" y="165"/>
                    </a:lnTo>
                    <a:lnTo>
                      <a:pt x="50" y="191"/>
                    </a:lnTo>
                    <a:lnTo>
                      <a:pt x="62" y="225"/>
                    </a:lnTo>
                    <a:lnTo>
                      <a:pt x="65" y="250"/>
                    </a:lnTo>
                    <a:lnTo>
                      <a:pt x="56" y="265"/>
                    </a:lnTo>
                    <a:lnTo>
                      <a:pt x="50" y="281"/>
                    </a:lnTo>
                    <a:lnTo>
                      <a:pt x="37" y="287"/>
                    </a:lnTo>
                    <a:lnTo>
                      <a:pt x="50" y="294"/>
                    </a:lnTo>
                    <a:lnTo>
                      <a:pt x="69" y="315"/>
                    </a:lnTo>
                    <a:lnTo>
                      <a:pt x="90" y="318"/>
                    </a:lnTo>
                    <a:lnTo>
                      <a:pt x="103" y="309"/>
                    </a:lnTo>
                    <a:lnTo>
                      <a:pt x="140" y="337"/>
                    </a:lnTo>
                    <a:lnTo>
                      <a:pt x="152" y="327"/>
                    </a:lnTo>
                    <a:lnTo>
                      <a:pt x="180" y="325"/>
                    </a:lnTo>
                    <a:lnTo>
                      <a:pt x="191" y="318"/>
                    </a:lnTo>
                    <a:lnTo>
                      <a:pt x="200" y="296"/>
                    </a:lnTo>
                    <a:lnTo>
                      <a:pt x="209" y="275"/>
                    </a:lnTo>
                    <a:lnTo>
                      <a:pt x="240" y="284"/>
                    </a:lnTo>
                    <a:close/>
                  </a:path>
                </a:pathLst>
              </a:custGeom>
              <a:solidFill>
                <a:srgbClr val="0000FF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36" name="Freeform 10"/>
              <p:cNvSpPr>
                <a:spLocks noChangeAspect="1"/>
              </p:cNvSpPr>
              <p:nvPr/>
            </p:nvSpPr>
            <p:spPr bwMode="auto">
              <a:xfrm>
                <a:off x="3218" y="2319"/>
                <a:ext cx="841" cy="644"/>
              </a:xfrm>
              <a:custGeom>
                <a:avLst/>
                <a:gdLst>
                  <a:gd name="T0" fmla="*/ 243 w 731"/>
                  <a:gd name="T1" fmla="*/ 102 h 599"/>
                  <a:gd name="T2" fmla="*/ 173 w 731"/>
                  <a:gd name="T3" fmla="*/ 210 h 599"/>
                  <a:gd name="T4" fmla="*/ 28 w 731"/>
                  <a:gd name="T5" fmla="*/ 201 h 599"/>
                  <a:gd name="T6" fmla="*/ 28 w 731"/>
                  <a:gd name="T7" fmla="*/ 260 h 599"/>
                  <a:gd name="T8" fmla="*/ 123 w 731"/>
                  <a:gd name="T9" fmla="*/ 280 h 599"/>
                  <a:gd name="T10" fmla="*/ 266 w 731"/>
                  <a:gd name="T11" fmla="*/ 403 h 599"/>
                  <a:gd name="T12" fmla="*/ 385 w 731"/>
                  <a:gd name="T13" fmla="*/ 382 h 599"/>
                  <a:gd name="T14" fmla="*/ 442 w 731"/>
                  <a:gd name="T15" fmla="*/ 467 h 599"/>
                  <a:gd name="T16" fmla="*/ 587 w 731"/>
                  <a:gd name="T17" fmla="*/ 505 h 599"/>
                  <a:gd name="T18" fmla="*/ 687 w 731"/>
                  <a:gd name="T19" fmla="*/ 526 h 599"/>
                  <a:gd name="T20" fmla="*/ 802 w 731"/>
                  <a:gd name="T21" fmla="*/ 526 h 599"/>
                  <a:gd name="T22" fmla="*/ 945 w 731"/>
                  <a:gd name="T23" fmla="*/ 495 h 599"/>
                  <a:gd name="T24" fmla="*/ 1046 w 731"/>
                  <a:gd name="T25" fmla="*/ 556 h 599"/>
                  <a:gd name="T26" fmla="*/ 1187 w 731"/>
                  <a:gd name="T27" fmla="*/ 625 h 599"/>
                  <a:gd name="T28" fmla="*/ 1308 w 731"/>
                  <a:gd name="T29" fmla="*/ 645 h 599"/>
                  <a:gd name="T30" fmla="*/ 1344 w 731"/>
                  <a:gd name="T31" fmla="*/ 722 h 599"/>
                  <a:gd name="T32" fmla="*/ 1451 w 731"/>
                  <a:gd name="T33" fmla="*/ 738 h 599"/>
                  <a:gd name="T34" fmla="*/ 1611 w 731"/>
                  <a:gd name="T35" fmla="*/ 722 h 599"/>
                  <a:gd name="T36" fmla="*/ 1690 w 731"/>
                  <a:gd name="T37" fmla="*/ 785 h 599"/>
                  <a:gd name="T38" fmla="*/ 1779 w 731"/>
                  <a:gd name="T39" fmla="*/ 876 h 599"/>
                  <a:gd name="T40" fmla="*/ 1838 w 731"/>
                  <a:gd name="T41" fmla="*/ 925 h 599"/>
                  <a:gd name="T42" fmla="*/ 1941 w 731"/>
                  <a:gd name="T43" fmla="*/ 949 h 599"/>
                  <a:gd name="T44" fmla="*/ 2279 w 731"/>
                  <a:gd name="T45" fmla="*/ 979 h 599"/>
                  <a:gd name="T46" fmla="*/ 2516 w 731"/>
                  <a:gd name="T47" fmla="*/ 1036 h 599"/>
                  <a:gd name="T48" fmla="*/ 2803 w 731"/>
                  <a:gd name="T49" fmla="*/ 1044 h 599"/>
                  <a:gd name="T50" fmla="*/ 2888 w 731"/>
                  <a:gd name="T51" fmla="*/ 1110 h 599"/>
                  <a:gd name="T52" fmla="*/ 2937 w 731"/>
                  <a:gd name="T53" fmla="*/ 1230 h 599"/>
                  <a:gd name="T54" fmla="*/ 3003 w 731"/>
                  <a:gd name="T55" fmla="*/ 1269 h 599"/>
                  <a:gd name="T56" fmla="*/ 3202 w 731"/>
                  <a:gd name="T57" fmla="*/ 1328 h 599"/>
                  <a:gd name="T58" fmla="*/ 3293 w 731"/>
                  <a:gd name="T59" fmla="*/ 1247 h 599"/>
                  <a:gd name="T60" fmla="*/ 3420 w 731"/>
                  <a:gd name="T61" fmla="*/ 1120 h 599"/>
                  <a:gd name="T62" fmla="*/ 3349 w 731"/>
                  <a:gd name="T63" fmla="*/ 1029 h 599"/>
                  <a:gd name="T64" fmla="*/ 3239 w 731"/>
                  <a:gd name="T65" fmla="*/ 994 h 599"/>
                  <a:gd name="T66" fmla="*/ 2816 w 731"/>
                  <a:gd name="T67" fmla="*/ 743 h 599"/>
                  <a:gd name="T68" fmla="*/ 2516 w 731"/>
                  <a:gd name="T69" fmla="*/ 693 h 599"/>
                  <a:gd name="T70" fmla="*/ 2268 w 731"/>
                  <a:gd name="T71" fmla="*/ 633 h 599"/>
                  <a:gd name="T72" fmla="*/ 2178 w 731"/>
                  <a:gd name="T73" fmla="*/ 566 h 599"/>
                  <a:gd name="T74" fmla="*/ 1967 w 731"/>
                  <a:gd name="T75" fmla="*/ 552 h 599"/>
                  <a:gd name="T76" fmla="*/ 1529 w 731"/>
                  <a:gd name="T77" fmla="*/ 449 h 599"/>
                  <a:gd name="T78" fmla="*/ 1244 w 731"/>
                  <a:gd name="T79" fmla="*/ 367 h 599"/>
                  <a:gd name="T80" fmla="*/ 992 w 731"/>
                  <a:gd name="T81" fmla="*/ 264 h 599"/>
                  <a:gd name="T82" fmla="*/ 1087 w 731"/>
                  <a:gd name="T83" fmla="*/ 226 h 599"/>
                  <a:gd name="T84" fmla="*/ 1187 w 731"/>
                  <a:gd name="T85" fmla="*/ 153 h 599"/>
                  <a:gd name="T86" fmla="*/ 1307 w 731"/>
                  <a:gd name="T87" fmla="*/ 88 h 599"/>
                  <a:gd name="T88" fmla="*/ 1187 w 731"/>
                  <a:gd name="T89" fmla="*/ 26 h 599"/>
                  <a:gd name="T90" fmla="*/ 1046 w 731"/>
                  <a:gd name="T91" fmla="*/ 0 h 599"/>
                  <a:gd name="T92" fmla="*/ 894 w 731"/>
                  <a:gd name="T93" fmla="*/ 26 h 599"/>
                  <a:gd name="T94" fmla="*/ 616 w 731"/>
                  <a:gd name="T95" fmla="*/ 6 h 599"/>
                  <a:gd name="T96" fmla="*/ 428 w 731"/>
                  <a:gd name="T97" fmla="*/ 0 h 599"/>
                  <a:gd name="T98" fmla="*/ 199 w 731"/>
                  <a:gd name="T99" fmla="*/ 46 h 5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731" h="599">
                    <a:moveTo>
                      <a:pt x="43" y="20"/>
                    </a:moveTo>
                    <a:lnTo>
                      <a:pt x="51" y="46"/>
                    </a:lnTo>
                    <a:lnTo>
                      <a:pt x="51" y="76"/>
                    </a:lnTo>
                    <a:lnTo>
                      <a:pt x="37" y="94"/>
                    </a:lnTo>
                    <a:lnTo>
                      <a:pt x="26" y="91"/>
                    </a:lnTo>
                    <a:lnTo>
                      <a:pt x="6" y="91"/>
                    </a:lnTo>
                    <a:lnTo>
                      <a:pt x="0" y="107"/>
                    </a:lnTo>
                    <a:lnTo>
                      <a:pt x="6" y="116"/>
                    </a:lnTo>
                    <a:lnTo>
                      <a:pt x="20" y="116"/>
                    </a:lnTo>
                    <a:lnTo>
                      <a:pt x="26" y="125"/>
                    </a:lnTo>
                    <a:lnTo>
                      <a:pt x="26" y="144"/>
                    </a:lnTo>
                    <a:lnTo>
                      <a:pt x="57" y="181"/>
                    </a:lnTo>
                    <a:lnTo>
                      <a:pt x="69" y="175"/>
                    </a:lnTo>
                    <a:lnTo>
                      <a:pt x="83" y="172"/>
                    </a:lnTo>
                    <a:lnTo>
                      <a:pt x="97" y="178"/>
                    </a:lnTo>
                    <a:lnTo>
                      <a:pt x="94" y="211"/>
                    </a:lnTo>
                    <a:lnTo>
                      <a:pt x="109" y="223"/>
                    </a:lnTo>
                    <a:lnTo>
                      <a:pt x="125" y="228"/>
                    </a:lnTo>
                    <a:lnTo>
                      <a:pt x="134" y="223"/>
                    </a:lnTo>
                    <a:lnTo>
                      <a:pt x="147" y="236"/>
                    </a:lnTo>
                    <a:lnTo>
                      <a:pt x="162" y="231"/>
                    </a:lnTo>
                    <a:lnTo>
                      <a:pt x="172" y="236"/>
                    </a:lnTo>
                    <a:lnTo>
                      <a:pt x="184" y="236"/>
                    </a:lnTo>
                    <a:lnTo>
                      <a:pt x="203" y="223"/>
                    </a:lnTo>
                    <a:lnTo>
                      <a:pt x="215" y="228"/>
                    </a:lnTo>
                    <a:lnTo>
                      <a:pt x="223" y="251"/>
                    </a:lnTo>
                    <a:lnTo>
                      <a:pt x="240" y="279"/>
                    </a:lnTo>
                    <a:lnTo>
                      <a:pt x="254" y="282"/>
                    </a:lnTo>
                    <a:lnTo>
                      <a:pt x="274" y="285"/>
                    </a:lnTo>
                    <a:lnTo>
                      <a:pt x="280" y="291"/>
                    </a:lnTo>
                    <a:lnTo>
                      <a:pt x="288" y="313"/>
                    </a:lnTo>
                    <a:lnTo>
                      <a:pt x="288" y="326"/>
                    </a:lnTo>
                    <a:lnTo>
                      <a:pt x="294" y="335"/>
                    </a:lnTo>
                    <a:lnTo>
                      <a:pt x="310" y="332"/>
                    </a:lnTo>
                    <a:lnTo>
                      <a:pt x="328" y="329"/>
                    </a:lnTo>
                    <a:lnTo>
                      <a:pt x="344" y="326"/>
                    </a:lnTo>
                    <a:lnTo>
                      <a:pt x="359" y="332"/>
                    </a:lnTo>
                    <a:lnTo>
                      <a:pt x="362" y="353"/>
                    </a:lnTo>
                    <a:lnTo>
                      <a:pt x="372" y="377"/>
                    </a:lnTo>
                    <a:lnTo>
                      <a:pt x="381" y="394"/>
                    </a:lnTo>
                    <a:lnTo>
                      <a:pt x="387" y="403"/>
                    </a:lnTo>
                    <a:lnTo>
                      <a:pt x="394" y="417"/>
                    </a:lnTo>
                    <a:lnTo>
                      <a:pt x="400" y="422"/>
                    </a:lnTo>
                    <a:lnTo>
                      <a:pt x="415" y="428"/>
                    </a:lnTo>
                    <a:lnTo>
                      <a:pt x="460" y="425"/>
                    </a:lnTo>
                    <a:lnTo>
                      <a:pt x="488" y="442"/>
                    </a:lnTo>
                    <a:lnTo>
                      <a:pt x="522" y="464"/>
                    </a:lnTo>
                    <a:lnTo>
                      <a:pt x="539" y="467"/>
                    </a:lnTo>
                    <a:lnTo>
                      <a:pt x="575" y="464"/>
                    </a:lnTo>
                    <a:lnTo>
                      <a:pt x="600" y="470"/>
                    </a:lnTo>
                    <a:lnTo>
                      <a:pt x="612" y="486"/>
                    </a:lnTo>
                    <a:lnTo>
                      <a:pt x="618" y="501"/>
                    </a:lnTo>
                    <a:lnTo>
                      <a:pt x="631" y="526"/>
                    </a:lnTo>
                    <a:lnTo>
                      <a:pt x="628" y="554"/>
                    </a:lnTo>
                    <a:lnTo>
                      <a:pt x="628" y="568"/>
                    </a:lnTo>
                    <a:lnTo>
                      <a:pt x="643" y="573"/>
                    </a:lnTo>
                    <a:lnTo>
                      <a:pt x="665" y="593"/>
                    </a:lnTo>
                    <a:lnTo>
                      <a:pt x="685" y="599"/>
                    </a:lnTo>
                    <a:lnTo>
                      <a:pt x="710" y="593"/>
                    </a:lnTo>
                    <a:lnTo>
                      <a:pt x="705" y="563"/>
                    </a:lnTo>
                    <a:lnTo>
                      <a:pt x="716" y="517"/>
                    </a:lnTo>
                    <a:lnTo>
                      <a:pt x="731" y="504"/>
                    </a:lnTo>
                    <a:lnTo>
                      <a:pt x="728" y="479"/>
                    </a:lnTo>
                    <a:lnTo>
                      <a:pt x="716" y="464"/>
                    </a:lnTo>
                    <a:lnTo>
                      <a:pt x="704" y="461"/>
                    </a:lnTo>
                    <a:lnTo>
                      <a:pt x="693" y="448"/>
                    </a:lnTo>
                    <a:lnTo>
                      <a:pt x="693" y="433"/>
                    </a:lnTo>
                    <a:lnTo>
                      <a:pt x="603" y="335"/>
                    </a:lnTo>
                    <a:lnTo>
                      <a:pt x="578" y="335"/>
                    </a:lnTo>
                    <a:lnTo>
                      <a:pt x="539" y="313"/>
                    </a:lnTo>
                    <a:lnTo>
                      <a:pt x="497" y="295"/>
                    </a:lnTo>
                    <a:lnTo>
                      <a:pt x="485" y="285"/>
                    </a:lnTo>
                    <a:lnTo>
                      <a:pt x="482" y="266"/>
                    </a:lnTo>
                    <a:lnTo>
                      <a:pt x="465" y="254"/>
                    </a:lnTo>
                    <a:lnTo>
                      <a:pt x="445" y="257"/>
                    </a:lnTo>
                    <a:lnTo>
                      <a:pt x="421" y="248"/>
                    </a:lnTo>
                    <a:lnTo>
                      <a:pt x="375" y="223"/>
                    </a:lnTo>
                    <a:lnTo>
                      <a:pt x="328" y="203"/>
                    </a:lnTo>
                    <a:lnTo>
                      <a:pt x="294" y="181"/>
                    </a:lnTo>
                    <a:lnTo>
                      <a:pt x="266" y="166"/>
                    </a:lnTo>
                    <a:lnTo>
                      <a:pt x="237" y="150"/>
                    </a:lnTo>
                    <a:lnTo>
                      <a:pt x="212" y="119"/>
                    </a:lnTo>
                    <a:lnTo>
                      <a:pt x="209" y="101"/>
                    </a:lnTo>
                    <a:lnTo>
                      <a:pt x="234" y="101"/>
                    </a:lnTo>
                    <a:lnTo>
                      <a:pt x="254" y="88"/>
                    </a:lnTo>
                    <a:lnTo>
                      <a:pt x="254" y="69"/>
                    </a:lnTo>
                    <a:lnTo>
                      <a:pt x="266" y="60"/>
                    </a:lnTo>
                    <a:lnTo>
                      <a:pt x="279" y="40"/>
                    </a:lnTo>
                    <a:lnTo>
                      <a:pt x="271" y="26"/>
                    </a:lnTo>
                    <a:lnTo>
                      <a:pt x="254" y="12"/>
                    </a:lnTo>
                    <a:lnTo>
                      <a:pt x="237" y="6"/>
                    </a:lnTo>
                    <a:lnTo>
                      <a:pt x="223" y="0"/>
                    </a:lnTo>
                    <a:lnTo>
                      <a:pt x="203" y="9"/>
                    </a:lnTo>
                    <a:lnTo>
                      <a:pt x="191" y="12"/>
                    </a:lnTo>
                    <a:lnTo>
                      <a:pt x="162" y="6"/>
                    </a:lnTo>
                    <a:lnTo>
                      <a:pt x="131" y="6"/>
                    </a:lnTo>
                    <a:lnTo>
                      <a:pt x="109" y="12"/>
                    </a:lnTo>
                    <a:lnTo>
                      <a:pt x="91" y="0"/>
                    </a:lnTo>
                    <a:lnTo>
                      <a:pt x="77" y="0"/>
                    </a:lnTo>
                    <a:lnTo>
                      <a:pt x="43" y="20"/>
                    </a:lnTo>
                    <a:close/>
                  </a:path>
                </a:pathLst>
              </a:custGeom>
              <a:solidFill>
                <a:srgbClr val="0000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37" name="Freeform 11"/>
              <p:cNvSpPr>
                <a:spLocks noChangeAspect="1"/>
              </p:cNvSpPr>
              <p:nvPr/>
            </p:nvSpPr>
            <p:spPr bwMode="auto">
              <a:xfrm>
                <a:off x="2948" y="2435"/>
                <a:ext cx="451" cy="445"/>
              </a:xfrm>
              <a:custGeom>
                <a:avLst/>
                <a:gdLst>
                  <a:gd name="T0" fmla="*/ 1093 w 388"/>
                  <a:gd name="T1" fmla="*/ 0 h 413"/>
                  <a:gd name="T2" fmla="*/ 931 w 388"/>
                  <a:gd name="T3" fmla="*/ 56 h 413"/>
                  <a:gd name="T4" fmla="*/ 742 w 388"/>
                  <a:gd name="T5" fmla="*/ 6 h 413"/>
                  <a:gd name="T6" fmla="*/ 522 w 388"/>
                  <a:gd name="T7" fmla="*/ 20 h 413"/>
                  <a:gd name="T8" fmla="*/ 360 w 388"/>
                  <a:gd name="T9" fmla="*/ 48 h 413"/>
                  <a:gd name="T10" fmla="*/ 251 w 388"/>
                  <a:gd name="T11" fmla="*/ 20 h 413"/>
                  <a:gd name="T12" fmla="*/ 126 w 388"/>
                  <a:gd name="T13" fmla="*/ 40 h 413"/>
                  <a:gd name="T14" fmla="*/ 126 w 388"/>
                  <a:gd name="T15" fmla="*/ 114 h 413"/>
                  <a:gd name="T16" fmla="*/ 0 w 388"/>
                  <a:gd name="T17" fmla="*/ 189 h 413"/>
                  <a:gd name="T18" fmla="*/ 76 w 388"/>
                  <a:gd name="T19" fmla="*/ 323 h 413"/>
                  <a:gd name="T20" fmla="*/ 166 w 388"/>
                  <a:gd name="T21" fmla="*/ 389 h 413"/>
                  <a:gd name="T22" fmla="*/ 30 w 388"/>
                  <a:gd name="T23" fmla="*/ 435 h 413"/>
                  <a:gd name="T24" fmla="*/ 126 w 388"/>
                  <a:gd name="T25" fmla="*/ 497 h 413"/>
                  <a:gd name="T26" fmla="*/ 314 w 388"/>
                  <a:gd name="T27" fmla="*/ 453 h 413"/>
                  <a:gd name="T28" fmla="*/ 551 w 388"/>
                  <a:gd name="T29" fmla="*/ 473 h 413"/>
                  <a:gd name="T30" fmla="*/ 493 w 388"/>
                  <a:gd name="T31" fmla="*/ 546 h 413"/>
                  <a:gd name="T32" fmla="*/ 588 w 388"/>
                  <a:gd name="T33" fmla="*/ 603 h 413"/>
                  <a:gd name="T34" fmla="*/ 672 w 388"/>
                  <a:gd name="T35" fmla="*/ 552 h 413"/>
                  <a:gd name="T36" fmla="*/ 900 w 388"/>
                  <a:gd name="T37" fmla="*/ 567 h 413"/>
                  <a:gd name="T38" fmla="*/ 1075 w 388"/>
                  <a:gd name="T39" fmla="*/ 648 h 413"/>
                  <a:gd name="T40" fmla="*/ 1225 w 388"/>
                  <a:gd name="T41" fmla="*/ 731 h 413"/>
                  <a:gd name="T42" fmla="*/ 1140 w 388"/>
                  <a:gd name="T43" fmla="*/ 789 h 413"/>
                  <a:gd name="T44" fmla="*/ 1215 w 388"/>
                  <a:gd name="T45" fmla="*/ 840 h 413"/>
                  <a:gd name="T46" fmla="*/ 1381 w 388"/>
                  <a:gd name="T47" fmla="*/ 904 h 413"/>
                  <a:gd name="T48" fmla="*/ 1520 w 388"/>
                  <a:gd name="T49" fmla="*/ 937 h 413"/>
                  <a:gd name="T50" fmla="*/ 1655 w 388"/>
                  <a:gd name="T51" fmla="*/ 937 h 413"/>
                  <a:gd name="T52" fmla="*/ 1912 w 388"/>
                  <a:gd name="T53" fmla="*/ 916 h 413"/>
                  <a:gd name="T54" fmla="*/ 1963 w 388"/>
                  <a:gd name="T55" fmla="*/ 884 h 413"/>
                  <a:gd name="T56" fmla="*/ 2031 w 388"/>
                  <a:gd name="T57" fmla="*/ 824 h 413"/>
                  <a:gd name="T58" fmla="*/ 1995 w 388"/>
                  <a:gd name="T59" fmla="*/ 725 h 413"/>
                  <a:gd name="T60" fmla="*/ 1716 w 388"/>
                  <a:gd name="T61" fmla="*/ 552 h 413"/>
                  <a:gd name="T62" fmla="*/ 1812 w 388"/>
                  <a:gd name="T63" fmla="*/ 463 h 413"/>
                  <a:gd name="T64" fmla="*/ 1716 w 388"/>
                  <a:gd name="T65" fmla="*/ 377 h 413"/>
                  <a:gd name="T66" fmla="*/ 1912 w 388"/>
                  <a:gd name="T67" fmla="*/ 323 h 413"/>
                  <a:gd name="T68" fmla="*/ 2009 w 388"/>
                  <a:gd name="T69" fmla="*/ 267 h 413"/>
                  <a:gd name="T70" fmla="*/ 1847 w 388"/>
                  <a:gd name="T71" fmla="*/ 263 h 413"/>
                  <a:gd name="T72" fmla="*/ 1684 w 388"/>
                  <a:gd name="T73" fmla="*/ 220 h 413"/>
                  <a:gd name="T74" fmla="*/ 1699 w 388"/>
                  <a:gd name="T75" fmla="*/ 183 h 413"/>
                  <a:gd name="T76" fmla="*/ 1641 w 388"/>
                  <a:gd name="T77" fmla="*/ 143 h 413"/>
                  <a:gd name="T78" fmla="*/ 1520 w 388"/>
                  <a:gd name="T79" fmla="*/ 162 h 413"/>
                  <a:gd name="T80" fmla="*/ 1348 w 388"/>
                  <a:gd name="T81" fmla="*/ 26 h 413"/>
                  <a:gd name="T82" fmla="*/ 1193 w 388"/>
                  <a:gd name="T83" fmla="*/ 0 h 4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88" h="413">
                    <a:moveTo>
                      <a:pt x="228" y="0"/>
                    </a:moveTo>
                    <a:lnTo>
                      <a:pt x="209" y="0"/>
                    </a:lnTo>
                    <a:lnTo>
                      <a:pt x="197" y="18"/>
                    </a:lnTo>
                    <a:lnTo>
                      <a:pt x="178" y="25"/>
                    </a:lnTo>
                    <a:lnTo>
                      <a:pt x="156" y="21"/>
                    </a:lnTo>
                    <a:lnTo>
                      <a:pt x="141" y="6"/>
                    </a:lnTo>
                    <a:lnTo>
                      <a:pt x="122" y="3"/>
                    </a:lnTo>
                    <a:lnTo>
                      <a:pt x="100" y="9"/>
                    </a:lnTo>
                    <a:lnTo>
                      <a:pt x="80" y="15"/>
                    </a:lnTo>
                    <a:lnTo>
                      <a:pt x="69" y="21"/>
                    </a:lnTo>
                    <a:lnTo>
                      <a:pt x="60" y="9"/>
                    </a:lnTo>
                    <a:lnTo>
                      <a:pt x="48" y="9"/>
                    </a:lnTo>
                    <a:lnTo>
                      <a:pt x="37" y="15"/>
                    </a:lnTo>
                    <a:lnTo>
                      <a:pt x="24" y="18"/>
                    </a:lnTo>
                    <a:lnTo>
                      <a:pt x="18" y="31"/>
                    </a:lnTo>
                    <a:lnTo>
                      <a:pt x="24" y="50"/>
                    </a:lnTo>
                    <a:lnTo>
                      <a:pt x="12" y="65"/>
                    </a:lnTo>
                    <a:lnTo>
                      <a:pt x="0" y="83"/>
                    </a:lnTo>
                    <a:lnTo>
                      <a:pt x="3" y="113"/>
                    </a:lnTo>
                    <a:lnTo>
                      <a:pt x="14" y="141"/>
                    </a:lnTo>
                    <a:lnTo>
                      <a:pt x="32" y="160"/>
                    </a:lnTo>
                    <a:lnTo>
                      <a:pt x="32" y="172"/>
                    </a:lnTo>
                    <a:lnTo>
                      <a:pt x="17" y="181"/>
                    </a:lnTo>
                    <a:lnTo>
                      <a:pt x="6" y="191"/>
                    </a:lnTo>
                    <a:lnTo>
                      <a:pt x="6" y="206"/>
                    </a:lnTo>
                    <a:lnTo>
                      <a:pt x="24" y="218"/>
                    </a:lnTo>
                    <a:lnTo>
                      <a:pt x="35" y="218"/>
                    </a:lnTo>
                    <a:lnTo>
                      <a:pt x="60" y="200"/>
                    </a:lnTo>
                    <a:lnTo>
                      <a:pt x="79" y="203"/>
                    </a:lnTo>
                    <a:lnTo>
                      <a:pt x="106" y="209"/>
                    </a:lnTo>
                    <a:lnTo>
                      <a:pt x="106" y="228"/>
                    </a:lnTo>
                    <a:lnTo>
                      <a:pt x="94" y="241"/>
                    </a:lnTo>
                    <a:lnTo>
                      <a:pt x="100" y="253"/>
                    </a:lnTo>
                    <a:lnTo>
                      <a:pt x="112" y="265"/>
                    </a:lnTo>
                    <a:lnTo>
                      <a:pt x="125" y="247"/>
                    </a:lnTo>
                    <a:lnTo>
                      <a:pt x="129" y="243"/>
                    </a:lnTo>
                    <a:lnTo>
                      <a:pt x="150" y="259"/>
                    </a:lnTo>
                    <a:lnTo>
                      <a:pt x="172" y="250"/>
                    </a:lnTo>
                    <a:lnTo>
                      <a:pt x="191" y="253"/>
                    </a:lnTo>
                    <a:lnTo>
                      <a:pt x="206" y="284"/>
                    </a:lnTo>
                    <a:lnTo>
                      <a:pt x="223" y="304"/>
                    </a:lnTo>
                    <a:lnTo>
                      <a:pt x="234" y="321"/>
                    </a:lnTo>
                    <a:lnTo>
                      <a:pt x="231" y="332"/>
                    </a:lnTo>
                    <a:lnTo>
                      <a:pt x="218" y="347"/>
                    </a:lnTo>
                    <a:lnTo>
                      <a:pt x="223" y="363"/>
                    </a:lnTo>
                    <a:lnTo>
                      <a:pt x="231" y="369"/>
                    </a:lnTo>
                    <a:lnTo>
                      <a:pt x="248" y="378"/>
                    </a:lnTo>
                    <a:lnTo>
                      <a:pt x="263" y="397"/>
                    </a:lnTo>
                    <a:lnTo>
                      <a:pt x="276" y="409"/>
                    </a:lnTo>
                    <a:lnTo>
                      <a:pt x="291" y="413"/>
                    </a:lnTo>
                    <a:lnTo>
                      <a:pt x="300" y="403"/>
                    </a:lnTo>
                    <a:lnTo>
                      <a:pt x="316" y="413"/>
                    </a:lnTo>
                    <a:lnTo>
                      <a:pt x="344" y="413"/>
                    </a:lnTo>
                    <a:lnTo>
                      <a:pt x="366" y="403"/>
                    </a:lnTo>
                    <a:lnTo>
                      <a:pt x="363" y="407"/>
                    </a:lnTo>
                    <a:lnTo>
                      <a:pt x="375" y="388"/>
                    </a:lnTo>
                    <a:lnTo>
                      <a:pt x="381" y="376"/>
                    </a:lnTo>
                    <a:lnTo>
                      <a:pt x="388" y="363"/>
                    </a:lnTo>
                    <a:lnTo>
                      <a:pt x="388" y="341"/>
                    </a:lnTo>
                    <a:lnTo>
                      <a:pt x="381" y="318"/>
                    </a:lnTo>
                    <a:lnTo>
                      <a:pt x="366" y="281"/>
                    </a:lnTo>
                    <a:lnTo>
                      <a:pt x="328" y="243"/>
                    </a:lnTo>
                    <a:lnTo>
                      <a:pt x="335" y="222"/>
                    </a:lnTo>
                    <a:lnTo>
                      <a:pt x="347" y="203"/>
                    </a:lnTo>
                    <a:lnTo>
                      <a:pt x="322" y="178"/>
                    </a:lnTo>
                    <a:lnTo>
                      <a:pt x="328" y="166"/>
                    </a:lnTo>
                    <a:lnTo>
                      <a:pt x="350" y="166"/>
                    </a:lnTo>
                    <a:lnTo>
                      <a:pt x="366" y="141"/>
                    </a:lnTo>
                    <a:lnTo>
                      <a:pt x="372" y="132"/>
                    </a:lnTo>
                    <a:lnTo>
                      <a:pt x="384" y="118"/>
                    </a:lnTo>
                    <a:lnTo>
                      <a:pt x="366" y="108"/>
                    </a:lnTo>
                    <a:lnTo>
                      <a:pt x="353" y="116"/>
                    </a:lnTo>
                    <a:lnTo>
                      <a:pt x="328" y="102"/>
                    </a:lnTo>
                    <a:lnTo>
                      <a:pt x="322" y="96"/>
                    </a:lnTo>
                    <a:lnTo>
                      <a:pt x="325" y="87"/>
                    </a:lnTo>
                    <a:lnTo>
                      <a:pt x="325" y="81"/>
                    </a:lnTo>
                    <a:lnTo>
                      <a:pt x="328" y="71"/>
                    </a:lnTo>
                    <a:lnTo>
                      <a:pt x="313" y="62"/>
                    </a:lnTo>
                    <a:lnTo>
                      <a:pt x="300" y="68"/>
                    </a:lnTo>
                    <a:lnTo>
                      <a:pt x="291" y="71"/>
                    </a:lnTo>
                    <a:lnTo>
                      <a:pt x="254" y="31"/>
                    </a:lnTo>
                    <a:lnTo>
                      <a:pt x="257" y="12"/>
                    </a:lnTo>
                    <a:lnTo>
                      <a:pt x="248" y="3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00CCFF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38" name="Freeform 12"/>
              <p:cNvSpPr>
                <a:spLocks noChangeAspect="1"/>
              </p:cNvSpPr>
              <p:nvPr/>
            </p:nvSpPr>
            <p:spPr bwMode="auto">
              <a:xfrm>
                <a:off x="2661" y="3387"/>
                <a:ext cx="635" cy="412"/>
              </a:xfrm>
              <a:custGeom>
                <a:avLst/>
                <a:gdLst>
                  <a:gd name="T0" fmla="*/ 304 w 684"/>
                  <a:gd name="T1" fmla="*/ 5 h 454"/>
                  <a:gd name="T2" fmla="*/ 285 w 684"/>
                  <a:gd name="T3" fmla="*/ 31 h 454"/>
                  <a:gd name="T4" fmla="*/ 268 w 684"/>
                  <a:gd name="T5" fmla="*/ 55 h 454"/>
                  <a:gd name="T6" fmla="*/ 266 w 684"/>
                  <a:gd name="T7" fmla="*/ 69 h 454"/>
                  <a:gd name="T8" fmla="*/ 253 w 684"/>
                  <a:gd name="T9" fmla="*/ 84 h 454"/>
                  <a:gd name="T10" fmla="*/ 263 w 684"/>
                  <a:gd name="T11" fmla="*/ 101 h 454"/>
                  <a:gd name="T12" fmla="*/ 267 w 684"/>
                  <a:gd name="T13" fmla="*/ 113 h 454"/>
                  <a:gd name="T14" fmla="*/ 273 w 684"/>
                  <a:gd name="T15" fmla="*/ 123 h 454"/>
                  <a:gd name="T16" fmla="*/ 254 w 684"/>
                  <a:gd name="T17" fmla="*/ 141 h 454"/>
                  <a:gd name="T18" fmla="*/ 254 w 684"/>
                  <a:gd name="T19" fmla="*/ 153 h 454"/>
                  <a:gd name="T20" fmla="*/ 243 w 684"/>
                  <a:gd name="T21" fmla="*/ 157 h 454"/>
                  <a:gd name="T22" fmla="*/ 231 w 684"/>
                  <a:gd name="T23" fmla="*/ 149 h 454"/>
                  <a:gd name="T24" fmla="*/ 211 w 684"/>
                  <a:gd name="T25" fmla="*/ 147 h 454"/>
                  <a:gd name="T26" fmla="*/ 201 w 684"/>
                  <a:gd name="T27" fmla="*/ 142 h 454"/>
                  <a:gd name="T28" fmla="*/ 189 w 684"/>
                  <a:gd name="T29" fmla="*/ 138 h 454"/>
                  <a:gd name="T30" fmla="*/ 187 w 684"/>
                  <a:gd name="T31" fmla="*/ 132 h 454"/>
                  <a:gd name="T32" fmla="*/ 179 w 684"/>
                  <a:gd name="T33" fmla="*/ 122 h 454"/>
                  <a:gd name="T34" fmla="*/ 156 w 684"/>
                  <a:gd name="T35" fmla="*/ 106 h 454"/>
                  <a:gd name="T36" fmla="*/ 138 w 684"/>
                  <a:gd name="T37" fmla="*/ 106 h 454"/>
                  <a:gd name="T38" fmla="*/ 120 w 684"/>
                  <a:gd name="T39" fmla="*/ 99 h 454"/>
                  <a:gd name="T40" fmla="*/ 106 w 684"/>
                  <a:gd name="T41" fmla="*/ 93 h 454"/>
                  <a:gd name="T42" fmla="*/ 89 w 684"/>
                  <a:gd name="T43" fmla="*/ 93 h 454"/>
                  <a:gd name="T44" fmla="*/ 78 w 684"/>
                  <a:gd name="T45" fmla="*/ 82 h 454"/>
                  <a:gd name="T46" fmla="*/ 72 w 684"/>
                  <a:gd name="T47" fmla="*/ 76 h 454"/>
                  <a:gd name="T48" fmla="*/ 58 w 684"/>
                  <a:gd name="T49" fmla="*/ 69 h 454"/>
                  <a:gd name="T50" fmla="*/ 46 w 684"/>
                  <a:gd name="T51" fmla="*/ 62 h 454"/>
                  <a:gd name="T52" fmla="*/ 39 w 684"/>
                  <a:gd name="T53" fmla="*/ 61 h 454"/>
                  <a:gd name="T54" fmla="*/ 25 w 684"/>
                  <a:gd name="T55" fmla="*/ 63 h 454"/>
                  <a:gd name="T56" fmla="*/ 19 w 684"/>
                  <a:gd name="T57" fmla="*/ 55 h 454"/>
                  <a:gd name="T58" fmla="*/ 9 w 684"/>
                  <a:gd name="T59" fmla="*/ 52 h 454"/>
                  <a:gd name="T60" fmla="*/ 9 w 684"/>
                  <a:gd name="T61" fmla="*/ 48 h 454"/>
                  <a:gd name="T62" fmla="*/ 0 w 684"/>
                  <a:gd name="T63" fmla="*/ 38 h 454"/>
                  <a:gd name="T64" fmla="*/ 6 w 684"/>
                  <a:gd name="T65" fmla="*/ 31 h 454"/>
                  <a:gd name="T66" fmla="*/ 6 w 684"/>
                  <a:gd name="T67" fmla="*/ 25 h 454"/>
                  <a:gd name="T68" fmla="*/ 7 w 684"/>
                  <a:gd name="T69" fmla="*/ 17 h 454"/>
                  <a:gd name="T70" fmla="*/ 33 w 684"/>
                  <a:gd name="T71" fmla="*/ 7 h 454"/>
                  <a:gd name="T72" fmla="*/ 47 w 684"/>
                  <a:gd name="T73" fmla="*/ 14 h 454"/>
                  <a:gd name="T74" fmla="*/ 58 w 684"/>
                  <a:gd name="T75" fmla="*/ 5 h 454"/>
                  <a:gd name="T76" fmla="*/ 92 w 684"/>
                  <a:gd name="T77" fmla="*/ 10 h 454"/>
                  <a:gd name="T78" fmla="*/ 106 w 684"/>
                  <a:gd name="T79" fmla="*/ 17 h 454"/>
                  <a:gd name="T80" fmla="*/ 114 w 684"/>
                  <a:gd name="T81" fmla="*/ 17 h 454"/>
                  <a:gd name="T82" fmla="*/ 136 w 684"/>
                  <a:gd name="T83" fmla="*/ 25 h 454"/>
                  <a:gd name="T84" fmla="*/ 152 w 684"/>
                  <a:gd name="T85" fmla="*/ 19 h 454"/>
                  <a:gd name="T86" fmla="*/ 171 w 684"/>
                  <a:gd name="T87" fmla="*/ 23 h 454"/>
                  <a:gd name="T88" fmla="*/ 187 w 684"/>
                  <a:gd name="T89" fmla="*/ 23 h 454"/>
                  <a:gd name="T90" fmla="*/ 205 w 684"/>
                  <a:gd name="T91" fmla="*/ 21 h 454"/>
                  <a:gd name="T92" fmla="*/ 223 w 684"/>
                  <a:gd name="T93" fmla="*/ 14 h 454"/>
                  <a:gd name="T94" fmla="*/ 244 w 684"/>
                  <a:gd name="T95" fmla="*/ 11 h 454"/>
                  <a:gd name="T96" fmla="*/ 263 w 684"/>
                  <a:gd name="T97" fmla="*/ 11 h 454"/>
                  <a:gd name="T98" fmla="*/ 274 w 684"/>
                  <a:gd name="T99" fmla="*/ 5 h 454"/>
                  <a:gd name="T100" fmla="*/ 291 w 684"/>
                  <a:gd name="T101" fmla="*/ 5 h 4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84" h="454">
                    <a:moveTo>
                      <a:pt x="678" y="0"/>
                    </a:moveTo>
                    <a:lnTo>
                      <a:pt x="684" y="14"/>
                    </a:lnTo>
                    <a:lnTo>
                      <a:pt x="659" y="54"/>
                    </a:lnTo>
                    <a:lnTo>
                      <a:pt x="647" y="89"/>
                    </a:lnTo>
                    <a:lnTo>
                      <a:pt x="628" y="123"/>
                    </a:lnTo>
                    <a:lnTo>
                      <a:pt x="608" y="160"/>
                    </a:lnTo>
                    <a:lnTo>
                      <a:pt x="597" y="172"/>
                    </a:lnTo>
                    <a:lnTo>
                      <a:pt x="603" y="203"/>
                    </a:lnTo>
                    <a:lnTo>
                      <a:pt x="565" y="225"/>
                    </a:lnTo>
                    <a:lnTo>
                      <a:pt x="571" y="248"/>
                    </a:lnTo>
                    <a:lnTo>
                      <a:pt x="571" y="273"/>
                    </a:lnTo>
                    <a:lnTo>
                      <a:pt x="594" y="292"/>
                    </a:lnTo>
                    <a:lnTo>
                      <a:pt x="591" y="307"/>
                    </a:lnTo>
                    <a:lnTo>
                      <a:pt x="605" y="332"/>
                    </a:lnTo>
                    <a:lnTo>
                      <a:pt x="616" y="338"/>
                    </a:lnTo>
                    <a:lnTo>
                      <a:pt x="616" y="357"/>
                    </a:lnTo>
                    <a:lnTo>
                      <a:pt x="580" y="391"/>
                    </a:lnTo>
                    <a:lnTo>
                      <a:pt x="577" y="408"/>
                    </a:lnTo>
                    <a:lnTo>
                      <a:pt x="580" y="427"/>
                    </a:lnTo>
                    <a:lnTo>
                      <a:pt x="574" y="445"/>
                    </a:lnTo>
                    <a:lnTo>
                      <a:pt x="560" y="454"/>
                    </a:lnTo>
                    <a:lnTo>
                      <a:pt x="549" y="454"/>
                    </a:lnTo>
                    <a:lnTo>
                      <a:pt x="534" y="442"/>
                    </a:lnTo>
                    <a:lnTo>
                      <a:pt x="524" y="433"/>
                    </a:lnTo>
                    <a:lnTo>
                      <a:pt x="506" y="433"/>
                    </a:lnTo>
                    <a:lnTo>
                      <a:pt x="478" y="427"/>
                    </a:lnTo>
                    <a:lnTo>
                      <a:pt x="468" y="428"/>
                    </a:lnTo>
                    <a:lnTo>
                      <a:pt x="456" y="417"/>
                    </a:lnTo>
                    <a:lnTo>
                      <a:pt x="443" y="403"/>
                    </a:lnTo>
                    <a:lnTo>
                      <a:pt x="431" y="403"/>
                    </a:lnTo>
                    <a:lnTo>
                      <a:pt x="422" y="397"/>
                    </a:lnTo>
                    <a:lnTo>
                      <a:pt x="422" y="382"/>
                    </a:lnTo>
                    <a:lnTo>
                      <a:pt x="416" y="363"/>
                    </a:lnTo>
                    <a:lnTo>
                      <a:pt x="406" y="354"/>
                    </a:lnTo>
                    <a:lnTo>
                      <a:pt x="386" y="335"/>
                    </a:lnTo>
                    <a:lnTo>
                      <a:pt x="352" y="310"/>
                    </a:lnTo>
                    <a:lnTo>
                      <a:pt x="333" y="310"/>
                    </a:lnTo>
                    <a:lnTo>
                      <a:pt x="312" y="310"/>
                    </a:lnTo>
                    <a:lnTo>
                      <a:pt x="296" y="298"/>
                    </a:lnTo>
                    <a:lnTo>
                      <a:pt x="271" y="288"/>
                    </a:lnTo>
                    <a:lnTo>
                      <a:pt x="262" y="279"/>
                    </a:lnTo>
                    <a:lnTo>
                      <a:pt x="240" y="270"/>
                    </a:lnTo>
                    <a:lnTo>
                      <a:pt x="215" y="267"/>
                    </a:lnTo>
                    <a:lnTo>
                      <a:pt x="203" y="267"/>
                    </a:lnTo>
                    <a:lnTo>
                      <a:pt x="183" y="245"/>
                    </a:lnTo>
                    <a:lnTo>
                      <a:pt x="178" y="237"/>
                    </a:lnTo>
                    <a:lnTo>
                      <a:pt x="164" y="236"/>
                    </a:lnTo>
                    <a:lnTo>
                      <a:pt x="163" y="225"/>
                    </a:lnTo>
                    <a:lnTo>
                      <a:pt x="149" y="203"/>
                    </a:lnTo>
                    <a:lnTo>
                      <a:pt x="133" y="203"/>
                    </a:lnTo>
                    <a:lnTo>
                      <a:pt x="118" y="197"/>
                    </a:lnTo>
                    <a:lnTo>
                      <a:pt x="106" y="178"/>
                    </a:lnTo>
                    <a:lnTo>
                      <a:pt x="102" y="177"/>
                    </a:lnTo>
                    <a:lnTo>
                      <a:pt x="87" y="177"/>
                    </a:lnTo>
                    <a:lnTo>
                      <a:pt x="71" y="183"/>
                    </a:lnTo>
                    <a:lnTo>
                      <a:pt x="56" y="183"/>
                    </a:lnTo>
                    <a:lnTo>
                      <a:pt x="43" y="172"/>
                    </a:lnTo>
                    <a:lnTo>
                      <a:pt x="43" y="160"/>
                    </a:lnTo>
                    <a:lnTo>
                      <a:pt x="37" y="147"/>
                    </a:lnTo>
                    <a:lnTo>
                      <a:pt x="21" y="151"/>
                    </a:lnTo>
                    <a:lnTo>
                      <a:pt x="15" y="146"/>
                    </a:lnTo>
                    <a:lnTo>
                      <a:pt x="21" y="140"/>
                    </a:lnTo>
                    <a:lnTo>
                      <a:pt x="0" y="123"/>
                    </a:lnTo>
                    <a:lnTo>
                      <a:pt x="0" y="110"/>
                    </a:lnTo>
                    <a:lnTo>
                      <a:pt x="6" y="101"/>
                    </a:lnTo>
                    <a:lnTo>
                      <a:pt x="15" y="91"/>
                    </a:lnTo>
                    <a:lnTo>
                      <a:pt x="15" y="82"/>
                    </a:lnTo>
                    <a:lnTo>
                      <a:pt x="6" y="73"/>
                    </a:lnTo>
                    <a:lnTo>
                      <a:pt x="9" y="60"/>
                    </a:lnTo>
                    <a:lnTo>
                      <a:pt x="18" y="48"/>
                    </a:lnTo>
                    <a:lnTo>
                      <a:pt x="59" y="17"/>
                    </a:lnTo>
                    <a:lnTo>
                      <a:pt x="77" y="20"/>
                    </a:lnTo>
                    <a:lnTo>
                      <a:pt x="83" y="29"/>
                    </a:lnTo>
                    <a:lnTo>
                      <a:pt x="108" y="42"/>
                    </a:lnTo>
                    <a:lnTo>
                      <a:pt x="121" y="29"/>
                    </a:lnTo>
                    <a:lnTo>
                      <a:pt x="130" y="14"/>
                    </a:lnTo>
                    <a:lnTo>
                      <a:pt x="206" y="14"/>
                    </a:lnTo>
                    <a:lnTo>
                      <a:pt x="209" y="26"/>
                    </a:lnTo>
                    <a:lnTo>
                      <a:pt x="234" y="39"/>
                    </a:lnTo>
                    <a:lnTo>
                      <a:pt x="240" y="51"/>
                    </a:lnTo>
                    <a:lnTo>
                      <a:pt x="250" y="57"/>
                    </a:lnTo>
                    <a:lnTo>
                      <a:pt x="259" y="51"/>
                    </a:lnTo>
                    <a:lnTo>
                      <a:pt x="290" y="67"/>
                    </a:lnTo>
                    <a:lnTo>
                      <a:pt x="306" y="73"/>
                    </a:lnTo>
                    <a:lnTo>
                      <a:pt x="324" y="67"/>
                    </a:lnTo>
                    <a:lnTo>
                      <a:pt x="346" y="54"/>
                    </a:lnTo>
                    <a:lnTo>
                      <a:pt x="366" y="54"/>
                    </a:lnTo>
                    <a:lnTo>
                      <a:pt x="386" y="67"/>
                    </a:lnTo>
                    <a:lnTo>
                      <a:pt x="400" y="70"/>
                    </a:lnTo>
                    <a:lnTo>
                      <a:pt x="423" y="64"/>
                    </a:lnTo>
                    <a:lnTo>
                      <a:pt x="449" y="67"/>
                    </a:lnTo>
                    <a:lnTo>
                      <a:pt x="465" y="60"/>
                    </a:lnTo>
                    <a:lnTo>
                      <a:pt x="484" y="54"/>
                    </a:lnTo>
                    <a:lnTo>
                      <a:pt x="506" y="39"/>
                    </a:lnTo>
                    <a:lnTo>
                      <a:pt x="524" y="32"/>
                    </a:lnTo>
                    <a:lnTo>
                      <a:pt x="552" y="29"/>
                    </a:lnTo>
                    <a:lnTo>
                      <a:pt x="574" y="32"/>
                    </a:lnTo>
                    <a:lnTo>
                      <a:pt x="594" y="29"/>
                    </a:lnTo>
                    <a:lnTo>
                      <a:pt x="613" y="11"/>
                    </a:lnTo>
                    <a:lnTo>
                      <a:pt x="622" y="6"/>
                    </a:lnTo>
                    <a:lnTo>
                      <a:pt x="634" y="11"/>
                    </a:lnTo>
                    <a:lnTo>
                      <a:pt x="659" y="11"/>
                    </a:lnTo>
                    <a:lnTo>
                      <a:pt x="678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altLang="it-IT" dirty="0" smtClean="0"/>
              <a:t>Segreterie di Conciliazione rete fissa e mobile - I Segretari </a:t>
            </a:r>
          </a:p>
        </p:txBody>
      </p:sp>
      <p:sp>
        <p:nvSpPr>
          <p:cNvPr id="17429" name="Freeform 6"/>
          <p:cNvSpPr>
            <a:spLocks/>
          </p:cNvSpPr>
          <p:nvPr/>
        </p:nvSpPr>
        <p:spPr bwMode="auto">
          <a:xfrm>
            <a:off x="5359401" y="2935288"/>
            <a:ext cx="968375" cy="692150"/>
          </a:xfrm>
          <a:custGeom>
            <a:avLst/>
            <a:gdLst>
              <a:gd name="T0" fmla="*/ 1 w 518"/>
              <a:gd name="T1" fmla="*/ 0 h 578"/>
              <a:gd name="T2" fmla="*/ 1 w 518"/>
              <a:gd name="T3" fmla="*/ 0 h 578"/>
              <a:gd name="T4" fmla="*/ 1 w 518"/>
              <a:gd name="T5" fmla="*/ 0 h 578"/>
              <a:gd name="T6" fmla="*/ 1 w 518"/>
              <a:gd name="T7" fmla="*/ 0 h 578"/>
              <a:gd name="T8" fmla="*/ 0 w 518"/>
              <a:gd name="T9" fmla="*/ 0 h 578"/>
              <a:gd name="T10" fmla="*/ 0 w 518"/>
              <a:gd name="T11" fmla="*/ 0 h 578"/>
              <a:gd name="T12" fmla="*/ 0 w 518"/>
              <a:gd name="T13" fmla="*/ 0 h 578"/>
              <a:gd name="T14" fmla="*/ 0 w 518"/>
              <a:gd name="T15" fmla="*/ 0 h 578"/>
              <a:gd name="T16" fmla="*/ 1 w 518"/>
              <a:gd name="T17" fmla="*/ 0 h 578"/>
              <a:gd name="T18" fmla="*/ 0 w 518"/>
              <a:gd name="T19" fmla="*/ 0 h 578"/>
              <a:gd name="T20" fmla="*/ 0 w 518"/>
              <a:gd name="T21" fmla="*/ 0 h 578"/>
              <a:gd name="T22" fmla="*/ 0 w 518"/>
              <a:gd name="T23" fmla="*/ 0 h 578"/>
              <a:gd name="T24" fmla="*/ 0 w 518"/>
              <a:gd name="T25" fmla="*/ 0 h 578"/>
              <a:gd name="T26" fmla="*/ 0 w 518"/>
              <a:gd name="T27" fmla="*/ 0 h 578"/>
              <a:gd name="T28" fmla="*/ 0 w 518"/>
              <a:gd name="T29" fmla="*/ 0 h 578"/>
              <a:gd name="T30" fmla="*/ 0 w 518"/>
              <a:gd name="T31" fmla="*/ 0 h 578"/>
              <a:gd name="T32" fmla="*/ 0 w 518"/>
              <a:gd name="T33" fmla="*/ 1 h 578"/>
              <a:gd name="T34" fmla="*/ 0 w 518"/>
              <a:gd name="T35" fmla="*/ 1 h 578"/>
              <a:gd name="T36" fmla="*/ 0 w 518"/>
              <a:gd name="T37" fmla="*/ 1 h 578"/>
              <a:gd name="T38" fmla="*/ 0 w 518"/>
              <a:gd name="T39" fmla="*/ 1 h 578"/>
              <a:gd name="T40" fmla="*/ 0 w 518"/>
              <a:gd name="T41" fmla="*/ 1 h 578"/>
              <a:gd name="T42" fmla="*/ 0 w 518"/>
              <a:gd name="T43" fmla="*/ 1 h 578"/>
              <a:gd name="T44" fmla="*/ 1 w 518"/>
              <a:gd name="T45" fmla="*/ 1 h 578"/>
              <a:gd name="T46" fmla="*/ 1 w 518"/>
              <a:gd name="T47" fmla="*/ 1 h 578"/>
              <a:gd name="T48" fmla="*/ 1 w 518"/>
              <a:gd name="T49" fmla="*/ 1 h 578"/>
              <a:gd name="T50" fmla="*/ 1 w 518"/>
              <a:gd name="T51" fmla="*/ 1 h 578"/>
              <a:gd name="T52" fmla="*/ 1 w 518"/>
              <a:gd name="T53" fmla="*/ 1 h 578"/>
              <a:gd name="T54" fmla="*/ 1 w 518"/>
              <a:gd name="T55" fmla="*/ 1 h 578"/>
              <a:gd name="T56" fmla="*/ 1 w 518"/>
              <a:gd name="T57" fmla="*/ 1 h 578"/>
              <a:gd name="T58" fmla="*/ 1 w 518"/>
              <a:gd name="T59" fmla="*/ 1 h 578"/>
              <a:gd name="T60" fmla="*/ 2 w 518"/>
              <a:gd name="T61" fmla="*/ 1 h 578"/>
              <a:gd name="T62" fmla="*/ 2 w 518"/>
              <a:gd name="T63" fmla="*/ 1 h 578"/>
              <a:gd name="T64" fmla="*/ 2 w 518"/>
              <a:gd name="T65" fmla="*/ 1 h 578"/>
              <a:gd name="T66" fmla="*/ 2 w 518"/>
              <a:gd name="T67" fmla="*/ 1 h 578"/>
              <a:gd name="T68" fmla="*/ 2 w 518"/>
              <a:gd name="T69" fmla="*/ 1 h 578"/>
              <a:gd name="T70" fmla="*/ 2 w 518"/>
              <a:gd name="T71" fmla="*/ 1 h 578"/>
              <a:gd name="T72" fmla="*/ 2 w 518"/>
              <a:gd name="T73" fmla="*/ 1 h 578"/>
              <a:gd name="T74" fmla="*/ 2 w 518"/>
              <a:gd name="T75" fmla="*/ 1 h 578"/>
              <a:gd name="T76" fmla="*/ 2 w 518"/>
              <a:gd name="T77" fmla="*/ 0 h 578"/>
              <a:gd name="T78" fmla="*/ 2 w 518"/>
              <a:gd name="T79" fmla="*/ 0 h 578"/>
              <a:gd name="T80" fmla="*/ 2 w 518"/>
              <a:gd name="T81" fmla="*/ 0 h 578"/>
              <a:gd name="T82" fmla="*/ 1 w 518"/>
              <a:gd name="T83" fmla="*/ 0 h 578"/>
              <a:gd name="T84" fmla="*/ 1 w 518"/>
              <a:gd name="T85" fmla="*/ 0 h 57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18" h="578">
                <a:moveTo>
                  <a:pt x="231" y="2"/>
                </a:moveTo>
                <a:lnTo>
                  <a:pt x="226" y="20"/>
                </a:lnTo>
                <a:lnTo>
                  <a:pt x="207" y="44"/>
                </a:lnTo>
                <a:lnTo>
                  <a:pt x="196" y="43"/>
                </a:lnTo>
                <a:lnTo>
                  <a:pt x="189" y="34"/>
                </a:lnTo>
                <a:lnTo>
                  <a:pt x="173" y="30"/>
                </a:lnTo>
                <a:lnTo>
                  <a:pt x="170" y="20"/>
                </a:lnTo>
                <a:lnTo>
                  <a:pt x="145" y="0"/>
                </a:lnTo>
                <a:lnTo>
                  <a:pt x="112" y="1"/>
                </a:lnTo>
                <a:lnTo>
                  <a:pt x="95" y="14"/>
                </a:lnTo>
                <a:lnTo>
                  <a:pt x="83" y="17"/>
                </a:lnTo>
                <a:lnTo>
                  <a:pt x="84" y="30"/>
                </a:lnTo>
                <a:lnTo>
                  <a:pt x="65" y="65"/>
                </a:lnTo>
                <a:lnTo>
                  <a:pt x="82" y="74"/>
                </a:lnTo>
                <a:lnTo>
                  <a:pt x="85" y="74"/>
                </a:lnTo>
                <a:lnTo>
                  <a:pt x="95" y="65"/>
                </a:lnTo>
                <a:lnTo>
                  <a:pt x="110" y="73"/>
                </a:lnTo>
                <a:lnTo>
                  <a:pt x="123" y="92"/>
                </a:lnTo>
                <a:lnTo>
                  <a:pt x="110" y="95"/>
                </a:lnTo>
                <a:lnTo>
                  <a:pt x="88" y="115"/>
                </a:lnTo>
                <a:lnTo>
                  <a:pt x="89" y="124"/>
                </a:lnTo>
                <a:lnTo>
                  <a:pt x="95" y="132"/>
                </a:lnTo>
                <a:lnTo>
                  <a:pt x="83" y="140"/>
                </a:lnTo>
                <a:lnTo>
                  <a:pt x="78" y="149"/>
                </a:lnTo>
                <a:lnTo>
                  <a:pt x="60" y="156"/>
                </a:lnTo>
                <a:lnTo>
                  <a:pt x="60" y="163"/>
                </a:lnTo>
                <a:lnTo>
                  <a:pt x="53" y="181"/>
                </a:lnTo>
                <a:lnTo>
                  <a:pt x="54" y="194"/>
                </a:lnTo>
                <a:lnTo>
                  <a:pt x="75" y="239"/>
                </a:lnTo>
                <a:lnTo>
                  <a:pt x="89" y="241"/>
                </a:lnTo>
                <a:lnTo>
                  <a:pt x="48" y="258"/>
                </a:lnTo>
                <a:lnTo>
                  <a:pt x="42" y="274"/>
                </a:lnTo>
                <a:lnTo>
                  <a:pt x="18" y="299"/>
                </a:lnTo>
                <a:lnTo>
                  <a:pt x="27" y="352"/>
                </a:lnTo>
                <a:lnTo>
                  <a:pt x="19" y="366"/>
                </a:lnTo>
                <a:lnTo>
                  <a:pt x="18" y="389"/>
                </a:lnTo>
                <a:lnTo>
                  <a:pt x="0" y="407"/>
                </a:lnTo>
                <a:lnTo>
                  <a:pt x="16" y="420"/>
                </a:lnTo>
                <a:lnTo>
                  <a:pt x="31" y="448"/>
                </a:lnTo>
                <a:lnTo>
                  <a:pt x="24" y="457"/>
                </a:lnTo>
                <a:lnTo>
                  <a:pt x="25" y="476"/>
                </a:lnTo>
                <a:lnTo>
                  <a:pt x="46" y="491"/>
                </a:lnTo>
                <a:lnTo>
                  <a:pt x="78" y="485"/>
                </a:lnTo>
                <a:lnTo>
                  <a:pt x="101" y="509"/>
                </a:lnTo>
                <a:lnTo>
                  <a:pt x="127" y="550"/>
                </a:lnTo>
                <a:lnTo>
                  <a:pt x="137" y="546"/>
                </a:lnTo>
                <a:lnTo>
                  <a:pt x="145" y="556"/>
                </a:lnTo>
                <a:lnTo>
                  <a:pt x="147" y="562"/>
                </a:lnTo>
                <a:lnTo>
                  <a:pt x="160" y="577"/>
                </a:lnTo>
                <a:lnTo>
                  <a:pt x="182" y="577"/>
                </a:lnTo>
                <a:lnTo>
                  <a:pt x="194" y="553"/>
                </a:lnTo>
                <a:lnTo>
                  <a:pt x="218" y="554"/>
                </a:lnTo>
                <a:lnTo>
                  <a:pt x="226" y="548"/>
                </a:lnTo>
                <a:lnTo>
                  <a:pt x="231" y="534"/>
                </a:lnTo>
                <a:lnTo>
                  <a:pt x="243" y="528"/>
                </a:lnTo>
                <a:lnTo>
                  <a:pt x="260" y="506"/>
                </a:lnTo>
                <a:lnTo>
                  <a:pt x="302" y="497"/>
                </a:lnTo>
                <a:lnTo>
                  <a:pt x="321" y="485"/>
                </a:lnTo>
                <a:lnTo>
                  <a:pt x="337" y="457"/>
                </a:lnTo>
                <a:lnTo>
                  <a:pt x="344" y="461"/>
                </a:lnTo>
                <a:lnTo>
                  <a:pt x="367" y="464"/>
                </a:lnTo>
                <a:lnTo>
                  <a:pt x="375" y="475"/>
                </a:lnTo>
                <a:lnTo>
                  <a:pt x="381" y="475"/>
                </a:lnTo>
                <a:lnTo>
                  <a:pt x="388" y="458"/>
                </a:lnTo>
                <a:lnTo>
                  <a:pt x="387" y="440"/>
                </a:lnTo>
                <a:lnTo>
                  <a:pt x="395" y="433"/>
                </a:lnTo>
                <a:lnTo>
                  <a:pt x="401" y="416"/>
                </a:lnTo>
                <a:lnTo>
                  <a:pt x="419" y="404"/>
                </a:lnTo>
                <a:lnTo>
                  <a:pt x="430" y="401"/>
                </a:lnTo>
                <a:lnTo>
                  <a:pt x="435" y="396"/>
                </a:lnTo>
                <a:lnTo>
                  <a:pt x="457" y="398"/>
                </a:lnTo>
                <a:lnTo>
                  <a:pt x="466" y="391"/>
                </a:lnTo>
                <a:lnTo>
                  <a:pt x="479" y="396"/>
                </a:lnTo>
                <a:lnTo>
                  <a:pt x="489" y="389"/>
                </a:lnTo>
                <a:lnTo>
                  <a:pt x="503" y="394"/>
                </a:lnTo>
                <a:lnTo>
                  <a:pt x="517" y="392"/>
                </a:lnTo>
                <a:lnTo>
                  <a:pt x="497" y="320"/>
                </a:lnTo>
                <a:lnTo>
                  <a:pt x="458" y="206"/>
                </a:lnTo>
                <a:lnTo>
                  <a:pt x="460" y="194"/>
                </a:lnTo>
                <a:lnTo>
                  <a:pt x="439" y="139"/>
                </a:lnTo>
                <a:lnTo>
                  <a:pt x="429" y="131"/>
                </a:lnTo>
                <a:lnTo>
                  <a:pt x="421" y="121"/>
                </a:lnTo>
                <a:lnTo>
                  <a:pt x="399" y="120"/>
                </a:lnTo>
                <a:lnTo>
                  <a:pt x="355" y="101"/>
                </a:lnTo>
                <a:lnTo>
                  <a:pt x="291" y="38"/>
                </a:lnTo>
                <a:lnTo>
                  <a:pt x="249" y="5"/>
                </a:lnTo>
                <a:lnTo>
                  <a:pt x="231" y="2"/>
                </a:lnTo>
              </a:path>
            </a:pathLst>
          </a:custGeom>
          <a:solidFill>
            <a:srgbClr val="00FF00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4" tIns="45712" rIns="91424" bIns="45712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30" name="Freeform 7"/>
          <p:cNvSpPr>
            <a:spLocks/>
          </p:cNvSpPr>
          <p:nvPr/>
        </p:nvSpPr>
        <p:spPr bwMode="auto">
          <a:xfrm>
            <a:off x="5870576" y="3405188"/>
            <a:ext cx="1014413" cy="673100"/>
          </a:xfrm>
          <a:custGeom>
            <a:avLst/>
            <a:gdLst>
              <a:gd name="T0" fmla="*/ 0 w 538"/>
              <a:gd name="T1" fmla="*/ 0 h 561"/>
              <a:gd name="T2" fmla="*/ 0 w 538"/>
              <a:gd name="T3" fmla="*/ 0 h 561"/>
              <a:gd name="T4" fmla="*/ 0 w 538"/>
              <a:gd name="T5" fmla="*/ 0 h 561"/>
              <a:gd name="T6" fmla="*/ 0 w 538"/>
              <a:gd name="T7" fmla="*/ 0 h 561"/>
              <a:gd name="T8" fmla="*/ 0 w 538"/>
              <a:gd name="T9" fmla="*/ 0 h 561"/>
              <a:gd name="T10" fmla="*/ 0 w 538"/>
              <a:gd name="T11" fmla="*/ 0 h 561"/>
              <a:gd name="T12" fmla="*/ 0 w 538"/>
              <a:gd name="T13" fmla="*/ 0 h 561"/>
              <a:gd name="T14" fmla="*/ 0 w 538"/>
              <a:gd name="T15" fmla="*/ 0 h 561"/>
              <a:gd name="T16" fmla="*/ 0 w 538"/>
              <a:gd name="T17" fmla="*/ 0 h 561"/>
              <a:gd name="T18" fmla="*/ 0 w 538"/>
              <a:gd name="T19" fmla="*/ 0 h 561"/>
              <a:gd name="T20" fmla="*/ 0 w 538"/>
              <a:gd name="T21" fmla="*/ 1 h 561"/>
              <a:gd name="T22" fmla="*/ 0 w 538"/>
              <a:gd name="T23" fmla="*/ 1 h 561"/>
              <a:gd name="T24" fmla="*/ 1 w 538"/>
              <a:gd name="T25" fmla="*/ 1 h 561"/>
              <a:gd name="T26" fmla="*/ 1 w 538"/>
              <a:gd name="T27" fmla="*/ 1 h 561"/>
              <a:gd name="T28" fmla="*/ 1 w 538"/>
              <a:gd name="T29" fmla="*/ 1 h 561"/>
              <a:gd name="T30" fmla="*/ 1 w 538"/>
              <a:gd name="T31" fmla="*/ 1 h 561"/>
              <a:gd name="T32" fmla="*/ 1 w 538"/>
              <a:gd name="T33" fmla="*/ 1 h 561"/>
              <a:gd name="T34" fmla="*/ 1 w 538"/>
              <a:gd name="T35" fmla="*/ 1 h 561"/>
              <a:gd name="T36" fmla="*/ 1 w 538"/>
              <a:gd name="T37" fmla="*/ 1 h 561"/>
              <a:gd name="T38" fmla="*/ 2 w 538"/>
              <a:gd name="T39" fmla="*/ 1 h 561"/>
              <a:gd name="T40" fmla="*/ 2 w 538"/>
              <a:gd name="T41" fmla="*/ 1 h 561"/>
              <a:gd name="T42" fmla="*/ 2 w 538"/>
              <a:gd name="T43" fmla="*/ 1 h 561"/>
              <a:gd name="T44" fmla="*/ 2 w 538"/>
              <a:gd name="T45" fmla="*/ 1 h 561"/>
              <a:gd name="T46" fmla="*/ 2 w 538"/>
              <a:gd name="T47" fmla="*/ 1 h 561"/>
              <a:gd name="T48" fmla="*/ 2 w 538"/>
              <a:gd name="T49" fmla="*/ 1 h 561"/>
              <a:gd name="T50" fmla="*/ 2 w 538"/>
              <a:gd name="T51" fmla="*/ 1 h 561"/>
              <a:gd name="T52" fmla="*/ 2 w 538"/>
              <a:gd name="T53" fmla="*/ 1 h 561"/>
              <a:gd name="T54" fmla="*/ 2 w 538"/>
              <a:gd name="T55" fmla="*/ 0 h 561"/>
              <a:gd name="T56" fmla="*/ 2 w 538"/>
              <a:gd name="T57" fmla="*/ 0 h 561"/>
              <a:gd name="T58" fmla="*/ 1 w 538"/>
              <a:gd name="T59" fmla="*/ 0 h 561"/>
              <a:gd name="T60" fmla="*/ 1 w 538"/>
              <a:gd name="T61" fmla="*/ 0 h 561"/>
              <a:gd name="T62" fmla="*/ 1 w 538"/>
              <a:gd name="T63" fmla="*/ 0 h 561"/>
              <a:gd name="T64" fmla="*/ 1 w 538"/>
              <a:gd name="T65" fmla="*/ 0 h 561"/>
              <a:gd name="T66" fmla="*/ 1 w 538"/>
              <a:gd name="T67" fmla="*/ 0 h 561"/>
              <a:gd name="T68" fmla="*/ 1 w 538"/>
              <a:gd name="T69" fmla="*/ 0 h 561"/>
              <a:gd name="T70" fmla="*/ 1 w 538"/>
              <a:gd name="T71" fmla="*/ 0 h 561"/>
              <a:gd name="T72" fmla="*/ 1 w 538"/>
              <a:gd name="T73" fmla="*/ 0 h 561"/>
              <a:gd name="T74" fmla="*/ 0 w 538"/>
              <a:gd name="T75" fmla="*/ 0 h 561"/>
              <a:gd name="T76" fmla="*/ 0 w 538"/>
              <a:gd name="T77" fmla="*/ 0 h 56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538" h="561">
                <a:moveTo>
                  <a:pt x="83" y="90"/>
                </a:moveTo>
                <a:lnTo>
                  <a:pt x="83" y="94"/>
                </a:lnTo>
                <a:lnTo>
                  <a:pt x="94" y="101"/>
                </a:lnTo>
                <a:lnTo>
                  <a:pt x="93" y="115"/>
                </a:lnTo>
                <a:lnTo>
                  <a:pt x="78" y="127"/>
                </a:lnTo>
                <a:lnTo>
                  <a:pt x="43" y="126"/>
                </a:lnTo>
                <a:lnTo>
                  <a:pt x="33" y="138"/>
                </a:lnTo>
                <a:lnTo>
                  <a:pt x="34" y="151"/>
                </a:lnTo>
                <a:lnTo>
                  <a:pt x="33" y="164"/>
                </a:lnTo>
                <a:lnTo>
                  <a:pt x="40" y="214"/>
                </a:lnTo>
                <a:lnTo>
                  <a:pt x="48" y="218"/>
                </a:lnTo>
                <a:lnTo>
                  <a:pt x="54" y="241"/>
                </a:lnTo>
                <a:lnTo>
                  <a:pt x="70" y="252"/>
                </a:lnTo>
                <a:lnTo>
                  <a:pt x="73" y="265"/>
                </a:lnTo>
                <a:lnTo>
                  <a:pt x="59" y="278"/>
                </a:lnTo>
                <a:lnTo>
                  <a:pt x="40" y="282"/>
                </a:lnTo>
                <a:lnTo>
                  <a:pt x="13" y="278"/>
                </a:lnTo>
                <a:lnTo>
                  <a:pt x="1" y="287"/>
                </a:lnTo>
                <a:lnTo>
                  <a:pt x="0" y="300"/>
                </a:lnTo>
                <a:lnTo>
                  <a:pt x="11" y="324"/>
                </a:lnTo>
                <a:lnTo>
                  <a:pt x="27" y="326"/>
                </a:lnTo>
                <a:lnTo>
                  <a:pt x="83" y="361"/>
                </a:lnTo>
                <a:lnTo>
                  <a:pt x="89" y="373"/>
                </a:lnTo>
                <a:lnTo>
                  <a:pt x="90" y="396"/>
                </a:lnTo>
                <a:lnTo>
                  <a:pt x="144" y="426"/>
                </a:lnTo>
                <a:lnTo>
                  <a:pt x="171" y="412"/>
                </a:lnTo>
                <a:lnTo>
                  <a:pt x="193" y="429"/>
                </a:lnTo>
                <a:lnTo>
                  <a:pt x="205" y="429"/>
                </a:lnTo>
                <a:lnTo>
                  <a:pt x="229" y="443"/>
                </a:lnTo>
                <a:lnTo>
                  <a:pt x="249" y="472"/>
                </a:lnTo>
                <a:lnTo>
                  <a:pt x="252" y="502"/>
                </a:lnTo>
                <a:lnTo>
                  <a:pt x="245" y="516"/>
                </a:lnTo>
                <a:lnTo>
                  <a:pt x="246" y="532"/>
                </a:lnTo>
                <a:lnTo>
                  <a:pt x="264" y="552"/>
                </a:lnTo>
                <a:lnTo>
                  <a:pt x="270" y="554"/>
                </a:lnTo>
                <a:lnTo>
                  <a:pt x="273" y="548"/>
                </a:lnTo>
                <a:lnTo>
                  <a:pt x="273" y="531"/>
                </a:lnTo>
                <a:lnTo>
                  <a:pt x="286" y="518"/>
                </a:lnTo>
                <a:lnTo>
                  <a:pt x="351" y="536"/>
                </a:lnTo>
                <a:lnTo>
                  <a:pt x="373" y="550"/>
                </a:lnTo>
                <a:lnTo>
                  <a:pt x="409" y="560"/>
                </a:lnTo>
                <a:lnTo>
                  <a:pt x="455" y="534"/>
                </a:lnTo>
                <a:lnTo>
                  <a:pt x="465" y="538"/>
                </a:lnTo>
                <a:lnTo>
                  <a:pt x="501" y="518"/>
                </a:lnTo>
                <a:lnTo>
                  <a:pt x="481" y="467"/>
                </a:lnTo>
                <a:lnTo>
                  <a:pt x="486" y="462"/>
                </a:lnTo>
                <a:lnTo>
                  <a:pt x="507" y="462"/>
                </a:lnTo>
                <a:lnTo>
                  <a:pt x="531" y="441"/>
                </a:lnTo>
                <a:lnTo>
                  <a:pt x="537" y="429"/>
                </a:lnTo>
                <a:lnTo>
                  <a:pt x="527" y="423"/>
                </a:lnTo>
                <a:lnTo>
                  <a:pt x="523" y="404"/>
                </a:lnTo>
                <a:lnTo>
                  <a:pt x="534" y="356"/>
                </a:lnTo>
                <a:lnTo>
                  <a:pt x="526" y="347"/>
                </a:lnTo>
                <a:lnTo>
                  <a:pt x="517" y="346"/>
                </a:lnTo>
                <a:lnTo>
                  <a:pt x="493" y="324"/>
                </a:lnTo>
                <a:lnTo>
                  <a:pt x="445" y="304"/>
                </a:lnTo>
                <a:lnTo>
                  <a:pt x="427" y="288"/>
                </a:lnTo>
                <a:lnTo>
                  <a:pt x="424" y="266"/>
                </a:lnTo>
                <a:lnTo>
                  <a:pt x="375" y="233"/>
                </a:lnTo>
                <a:lnTo>
                  <a:pt x="341" y="187"/>
                </a:lnTo>
                <a:lnTo>
                  <a:pt x="315" y="181"/>
                </a:lnTo>
                <a:lnTo>
                  <a:pt x="291" y="158"/>
                </a:lnTo>
                <a:lnTo>
                  <a:pt x="247" y="91"/>
                </a:lnTo>
                <a:lnTo>
                  <a:pt x="233" y="52"/>
                </a:lnTo>
                <a:lnTo>
                  <a:pt x="222" y="5"/>
                </a:lnTo>
                <a:lnTo>
                  <a:pt x="205" y="4"/>
                </a:lnTo>
                <a:lnTo>
                  <a:pt x="196" y="0"/>
                </a:lnTo>
                <a:lnTo>
                  <a:pt x="189" y="7"/>
                </a:lnTo>
                <a:lnTo>
                  <a:pt x="178" y="4"/>
                </a:lnTo>
                <a:lnTo>
                  <a:pt x="172" y="4"/>
                </a:lnTo>
                <a:lnTo>
                  <a:pt x="162" y="10"/>
                </a:lnTo>
                <a:lnTo>
                  <a:pt x="143" y="10"/>
                </a:lnTo>
                <a:lnTo>
                  <a:pt x="137" y="13"/>
                </a:lnTo>
                <a:lnTo>
                  <a:pt x="123" y="17"/>
                </a:lnTo>
                <a:lnTo>
                  <a:pt x="109" y="26"/>
                </a:lnTo>
                <a:lnTo>
                  <a:pt x="100" y="43"/>
                </a:lnTo>
                <a:lnTo>
                  <a:pt x="95" y="53"/>
                </a:lnTo>
                <a:lnTo>
                  <a:pt x="92" y="73"/>
                </a:lnTo>
                <a:lnTo>
                  <a:pt x="83" y="86"/>
                </a:lnTo>
              </a:path>
            </a:pathLst>
          </a:custGeom>
          <a:solidFill>
            <a:srgbClr val="808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31" name="Freeform 8"/>
          <p:cNvSpPr>
            <a:spLocks/>
          </p:cNvSpPr>
          <p:nvPr/>
        </p:nvSpPr>
        <p:spPr bwMode="auto">
          <a:xfrm>
            <a:off x="5160964" y="3424239"/>
            <a:ext cx="1222375" cy="719137"/>
          </a:xfrm>
          <a:custGeom>
            <a:avLst/>
            <a:gdLst>
              <a:gd name="T0" fmla="*/ 2 w 648"/>
              <a:gd name="T1" fmla="*/ 1 h 602"/>
              <a:gd name="T2" fmla="*/ 2 w 648"/>
              <a:gd name="T3" fmla="*/ 1 h 602"/>
              <a:gd name="T4" fmla="*/ 2 w 648"/>
              <a:gd name="T5" fmla="*/ 1 h 602"/>
              <a:gd name="T6" fmla="*/ 2 w 648"/>
              <a:gd name="T7" fmla="*/ 1 h 602"/>
              <a:gd name="T8" fmla="*/ 1 w 648"/>
              <a:gd name="T9" fmla="*/ 1 h 602"/>
              <a:gd name="T10" fmla="*/ 1 w 648"/>
              <a:gd name="T11" fmla="*/ 1 h 602"/>
              <a:gd name="T12" fmla="*/ 1 w 648"/>
              <a:gd name="T13" fmla="*/ 1 h 602"/>
              <a:gd name="T14" fmla="*/ 1 w 648"/>
              <a:gd name="T15" fmla="*/ 1 h 602"/>
              <a:gd name="T16" fmla="*/ 1 w 648"/>
              <a:gd name="T17" fmla="*/ 1 h 602"/>
              <a:gd name="T18" fmla="*/ 0 w 648"/>
              <a:gd name="T19" fmla="*/ 0 h 602"/>
              <a:gd name="T20" fmla="*/ 0 w 648"/>
              <a:gd name="T21" fmla="*/ 0 h 602"/>
              <a:gd name="T22" fmla="*/ 0 w 648"/>
              <a:gd name="T23" fmla="*/ 0 h 602"/>
              <a:gd name="T24" fmla="*/ 0 w 648"/>
              <a:gd name="T25" fmla="*/ 0 h 602"/>
              <a:gd name="T26" fmla="*/ 0 w 648"/>
              <a:gd name="T27" fmla="*/ 0 h 602"/>
              <a:gd name="T28" fmla="*/ 0 w 648"/>
              <a:gd name="T29" fmla="*/ 0 h 602"/>
              <a:gd name="T30" fmla="*/ 0 w 648"/>
              <a:gd name="T31" fmla="*/ 0 h 602"/>
              <a:gd name="T32" fmla="*/ 0 w 648"/>
              <a:gd name="T33" fmla="*/ 0 h 602"/>
              <a:gd name="T34" fmla="*/ 0 w 648"/>
              <a:gd name="T35" fmla="*/ 0 h 602"/>
              <a:gd name="T36" fmla="*/ 1 w 648"/>
              <a:gd name="T37" fmla="*/ 0 h 602"/>
              <a:gd name="T38" fmla="*/ 1 w 648"/>
              <a:gd name="T39" fmla="*/ 0 h 602"/>
              <a:gd name="T40" fmla="*/ 1 w 648"/>
              <a:gd name="T41" fmla="*/ 0 h 602"/>
              <a:gd name="T42" fmla="*/ 1 w 648"/>
              <a:gd name="T43" fmla="*/ 0 h 602"/>
              <a:gd name="T44" fmla="*/ 1 w 648"/>
              <a:gd name="T45" fmla="*/ 0 h 602"/>
              <a:gd name="T46" fmla="*/ 1 w 648"/>
              <a:gd name="T47" fmla="*/ 0 h 602"/>
              <a:gd name="T48" fmla="*/ 1 w 648"/>
              <a:gd name="T49" fmla="*/ 0 h 602"/>
              <a:gd name="T50" fmla="*/ 1 w 648"/>
              <a:gd name="T51" fmla="*/ 0 h 602"/>
              <a:gd name="T52" fmla="*/ 1 w 648"/>
              <a:gd name="T53" fmla="*/ 0 h 602"/>
              <a:gd name="T54" fmla="*/ 1 w 648"/>
              <a:gd name="T55" fmla="*/ 0 h 602"/>
              <a:gd name="T56" fmla="*/ 2 w 648"/>
              <a:gd name="T57" fmla="*/ 0 h 602"/>
              <a:gd name="T58" fmla="*/ 2 w 648"/>
              <a:gd name="T59" fmla="*/ 0 h 602"/>
              <a:gd name="T60" fmla="*/ 2 w 648"/>
              <a:gd name="T61" fmla="*/ 0 h 602"/>
              <a:gd name="T62" fmla="*/ 2 w 648"/>
              <a:gd name="T63" fmla="*/ 0 h 602"/>
              <a:gd name="T64" fmla="*/ 2 w 648"/>
              <a:gd name="T65" fmla="*/ 0 h 602"/>
              <a:gd name="T66" fmla="*/ 2 w 648"/>
              <a:gd name="T67" fmla="*/ 0 h 602"/>
              <a:gd name="T68" fmla="*/ 2 w 648"/>
              <a:gd name="T69" fmla="*/ 0 h 602"/>
              <a:gd name="T70" fmla="*/ 2 w 648"/>
              <a:gd name="T71" fmla="*/ 0 h 602"/>
              <a:gd name="T72" fmla="*/ 2 w 648"/>
              <a:gd name="T73" fmla="*/ 0 h 602"/>
              <a:gd name="T74" fmla="*/ 2 w 648"/>
              <a:gd name="T75" fmla="*/ 0 h 602"/>
              <a:gd name="T76" fmla="*/ 2 w 648"/>
              <a:gd name="T77" fmla="*/ 0 h 602"/>
              <a:gd name="T78" fmla="*/ 2 w 648"/>
              <a:gd name="T79" fmla="*/ 0 h 602"/>
              <a:gd name="T80" fmla="*/ 2 w 648"/>
              <a:gd name="T81" fmla="*/ 0 h 602"/>
              <a:gd name="T82" fmla="*/ 2 w 648"/>
              <a:gd name="T83" fmla="*/ 1 h 602"/>
              <a:gd name="T84" fmla="*/ 2 w 648"/>
              <a:gd name="T85" fmla="*/ 1 h 602"/>
              <a:gd name="T86" fmla="*/ 2 w 648"/>
              <a:gd name="T87" fmla="*/ 1 h 602"/>
              <a:gd name="T88" fmla="*/ 2 w 648"/>
              <a:gd name="T89" fmla="*/ 1 h 602"/>
              <a:gd name="T90" fmla="*/ 3 w 648"/>
              <a:gd name="T91" fmla="*/ 1 h 602"/>
              <a:gd name="T92" fmla="*/ 3 w 648"/>
              <a:gd name="T93" fmla="*/ 1 h 602"/>
              <a:gd name="T94" fmla="*/ 3 w 648"/>
              <a:gd name="T95" fmla="*/ 1 h 602"/>
              <a:gd name="T96" fmla="*/ 3 w 648"/>
              <a:gd name="T97" fmla="*/ 1 h 602"/>
              <a:gd name="T98" fmla="*/ 2 w 648"/>
              <a:gd name="T99" fmla="*/ 1 h 602"/>
              <a:gd name="T100" fmla="*/ 2 w 648"/>
              <a:gd name="T101" fmla="*/ 1 h 60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48" h="602">
                <a:moveTo>
                  <a:pt x="581" y="593"/>
                </a:moveTo>
                <a:lnTo>
                  <a:pt x="538" y="585"/>
                </a:lnTo>
                <a:lnTo>
                  <a:pt x="538" y="601"/>
                </a:lnTo>
                <a:lnTo>
                  <a:pt x="534" y="601"/>
                </a:lnTo>
                <a:lnTo>
                  <a:pt x="484" y="581"/>
                </a:lnTo>
                <a:lnTo>
                  <a:pt x="457" y="571"/>
                </a:lnTo>
                <a:lnTo>
                  <a:pt x="403" y="597"/>
                </a:lnTo>
                <a:lnTo>
                  <a:pt x="395" y="593"/>
                </a:lnTo>
                <a:lnTo>
                  <a:pt x="383" y="564"/>
                </a:lnTo>
                <a:lnTo>
                  <a:pt x="336" y="525"/>
                </a:lnTo>
                <a:lnTo>
                  <a:pt x="318" y="525"/>
                </a:lnTo>
                <a:lnTo>
                  <a:pt x="306" y="509"/>
                </a:lnTo>
                <a:lnTo>
                  <a:pt x="290" y="501"/>
                </a:lnTo>
                <a:lnTo>
                  <a:pt x="267" y="479"/>
                </a:lnTo>
                <a:lnTo>
                  <a:pt x="236" y="438"/>
                </a:lnTo>
                <a:lnTo>
                  <a:pt x="193" y="395"/>
                </a:lnTo>
                <a:lnTo>
                  <a:pt x="186" y="374"/>
                </a:lnTo>
                <a:lnTo>
                  <a:pt x="178" y="361"/>
                </a:lnTo>
                <a:lnTo>
                  <a:pt x="115" y="302"/>
                </a:lnTo>
                <a:lnTo>
                  <a:pt x="92" y="291"/>
                </a:lnTo>
                <a:lnTo>
                  <a:pt x="77" y="286"/>
                </a:lnTo>
                <a:lnTo>
                  <a:pt x="49" y="214"/>
                </a:lnTo>
                <a:lnTo>
                  <a:pt x="27" y="186"/>
                </a:lnTo>
                <a:lnTo>
                  <a:pt x="0" y="172"/>
                </a:lnTo>
                <a:lnTo>
                  <a:pt x="16" y="164"/>
                </a:lnTo>
                <a:lnTo>
                  <a:pt x="23" y="148"/>
                </a:lnTo>
                <a:lnTo>
                  <a:pt x="34" y="144"/>
                </a:lnTo>
                <a:lnTo>
                  <a:pt x="27" y="117"/>
                </a:lnTo>
                <a:lnTo>
                  <a:pt x="30" y="109"/>
                </a:lnTo>
                <a:lnTo>
                  <a:pt x="65" y="93"/>
                </a:lnTo>
                <a:lnTo>
                  <a:pt x="85" y="80"/>
                </a:lnTo>
                <a:lnTo>
                  <a:pt x="89" y="67"/>
                </a:lnTo>
                <a:lnTo>
                  <a:pt x="92" y="38"/>
                </a:lnTo>
                <a:lnTo>
                  <a:pt x="77" y="9"/>
                </a:lnTo>
                <a:lnTo>
                  <a:pt x="81" y="4"/>
                </a:lnTo>
                <a:lnTo>
                  <a:pt x="103" y="0"/>
                </a:lnTo>
                <a:lnTo>
                  <a:pt x="120" y="9"/>
                </a:lnTo>
                <a:lnTo>
                  <a:pt x="127" y="25"/>
                </a:lnTo>
                <a:lnTo>
                  <a:pt x="132" y="38"/>
                </a:lnTo>
                <a:lnTo>
                  <a:pt x="124" y="50"/>
                </a:lnTo>
                <a:lnTo>
                  <a:pt x="124" y="63"/>
                </a:lnTo>
                <a:lnTo>
                  <a:pt x="146" y="80"/>
                </a:lnTo>
                <a:lnTo>
                  <a:pt x="182" y="75"/>
                </a:lnTo>
                <a:lnTo>
                  <a:pt x="201" y="97"/>
                </a:lnTo>
                <a:lnTo>
                  <a:pt x="221" y="131"/>
                </a:lnTo>
                <a:lnTo>
                  <a:pt x="228" y="139"/>
                </a:lnTo>
                <a:lnTo>
                  <a:pt x="239" y="134"/>
                </a:lnTo>
                <a:lnTo>
                  <a:pt x="244" y="148"/>
                </a:lnTo>
                <a:lnTo>
                  <a:pt x="262" y="168"/>
                </a:lnTo>
                <a:lnTo>
                  <a:pt x="282" y="168"/>
                </a:lnTo>
                <a:lnTo>
                  <a:pt x="294" y="144"/>
                </a:lnTo>
                <a:lnTo>
                  <a:pt x="318" y="144"/>
                </a:lnTo>
                <a:lnTo>
                  <a:pt x="325" y="139"/>
                </a:lnTo>
                <a:lnTo>
                  <a:pt x="330" y="127"/>
                </a:lnTo>
                <a:lnTo>
                  <a:pt x="345" y="117"/>
                </a:lnTo>
                <a:lnTo>
                  <a:pt x="359" y="97"/>
                </a:lnTo>
                <a:lnTo>
                  <a:pt x="403" y="88"/>
                </a:lnTo>
                <a:lnTo>
                  <a:pt x="421" y="75"/>
                </a:lnTo>
                <a:lnTo>
                  <a:pt x="438" y="46"/>
                </a:lnTo>
                <a:lnTo>
                  <a:pt x="442" y="50"/>
                </a:lnTo>
                <a:lnTo>
                  <a:pt x="468" y="55"/>
                </a:lnTo>
                <a:lnTo>
                  <a:pt x="477" y="67"/>
                </a:lnTo>
                <a:lnTo>
                  <a:pt x="477" y="71"/>
                </a:lnTo>
                <a:lnTo>
                  <a:pt x="488" y="80"/>
                </a:lnTo>
                <a:lnTo>
                  <a:pt x="488" y="93"/>
                </a:lnTo>
                <a:lnTo>
                  <a:pt x="480" y="101"/>
                </a:lnTo>
                <a:lnTo>
                  <a:pt x="468" y="105"/>
                </a:lnTo>
                <a:lnTo>
                  <a:pt x="434" y="105"/>
                </a:lnTo>
                <a:lnTo>
                  <a:pt x="426" y="117"/>
                </a:lnTo>
                <a:lnTo>
                  <a:pt x="430" y="131"/>
                </a:lnTo>
                <a:lnTo>
                  <a:pt x="426" y="144"/>
                </a:lnTo>
                <a:lnTo>
                  <a:pt x="434" y="193"/>
                </a:lnTo>
                <a:lnTo>
                  <a:pt x="442" y="198"/>
                </a:lnTo>
                <a:lnTo>
                  <a:pt x="449" y="219"/>
                </a:lnTo>
                <a:lnTo>
                  <a:pt x="465" y="231"/>
                </a:lnTo>
                <a:lnTo>
                  <a:pt x="468" y="244"/>
                </a:lnTo>
                <a:lnTo>
                  <a:pt x="453" y="257"/>
                </a:lnTo>
                <a:lnTo>
                  <a:pt x="434" y="261"/>
                </a:lnTo>
                <a:lnTo>
                  <a:pt x="406" y="257"/>
                </a:lnTo>
                <a:lnTo>
                  <a:pt x="395" y="265"/>
                </a:lnTo>
                <a:lnTo>
                  <a:pt x="395" y="282"/>
                </a:lnTo>
                <a:lnTo>
                  <a:pt x="406" y="302"/>
                </a:lnTo>
                <a:lnTo>
                  <a:pt x="426" y="307"/>
                </a:lnTo>
                <a:lnTo>
                  <a:pt x="477" y="340"/>
                </a:lnTo>
                <a:lnTo>
                  <a:pt x="484" y="353"/>
                </a:lnTo>
                <a:lnTo>
                  <a:pt x="484" y="374"/>
                </a:lnTo>
                <a:lnTo>
                  <a:pt x="538" y="404"/>
                </a:lnTo>
                <a:lnTo>
                  <a:pt x="565" y="387"/>
                </a:lnTo>
                <a:lnTo>
                  <a:pt x="589" y="408"/>
                </a:lnTo>
                <a:lnTo>
                  <a:pt x="597" y="408"/>
                </a:lnTo>
                <a:lnTo>
                  <a:pt x="624" y="421"/>
                </a:lnTo>
                <a:lnTo>
                  <a:pt x="627" y="426"/>
                </a:lnTo>
                <a:lnTo>
                  <a:pt x="643" y="450"/>
                </a:lnTo>
                <a:lnTo>
                  <a:pt x="647" y="479"/>
                </a:lnTo>
                <a:lnTo>
                  <a:pt x="639" y="497"/>
                </a:lnTo>
                <a:lnTo>
                  <a:pt x="639" y="513"/>
                </a:lnTo>
                <a:lnTo>
                  <a:pt x="620" y="517"/>
                </a:lnTo>
                <a:lnTo>
                  <a:pt x="616" y="530"/>
                </a:lnTo>
                <a:lnTo>
                  <a:pt x="612" y="559"/>
                </a:lnTo>
                <a:lnTo>
                  <a:pt x="597" y="589"/>
                </a:lnTo>
                <a:lnTo>
                  <a:pt x="589" y="593"/>
                </a:lnTo>
                <a:lnTo>
                  <a:pt x="581" y="593"/>
                </a:lnTo>
              </a:path>
            </a:pathLst>
          </a:custGeom>
          <a:gradFill rotWithShape="0">
            <a:gsLst>
              <a:gs pos="0">
                <a:srgbClr val="009999"/>
              </a:gs>
              <a:gs pos="50000">
                <a:srgbClr val="CCFFCC"/>
              </a:gs>
              <a:gs pos="100000">
                <a:srgbClr val="009999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947212" name="Freeform 12"/>
          <p:cNvSpPr>
            <a:spLocks/>
          </p:cNvSpPr>
          <p:nvPr/>
        </p:nvSpPr>
        <p:spPr bwMode="auto">
          <a:xfrm>
            <a:off x="3956050" y="1728788"/>
            <a:ext cx="1250950" cy="863600"/>
          </a:xfrm>
          <a:custGeom>
            <a:avLst/>
            <a:gdLst>
              <a:gd name="T0" fmla="*/ 65 w 683"/>
              <a:gd name="T1" fmla="*/ 178 h 696"/>
              <a:gd name="T2" fmla="*/ 81 w 683"/>
              <a:gd name="T3" fmla="*/ 224 h 696"/>
              <a:gd name="T4" fmla="*/ 128 w 683"/>
              <a:gd name="T5" fmla="*/ 257 h 696"/>
              <a:gd name="T6" fmla="*/ 132 w 683"/>
              <a:gd name="T7" fmla="*/ 186 h 696"/>
              <a:gd name="T8" fmla="*/ 186 w 683"/>
              <a:gd name="T9" fmla="*/ 106 h 696"/>
              <a:gd name="T10" fmla="*/ 195 w 683"/>
              <a:gd name="T11" fmla="*/ 48 h 696"/>
              <a:gd name="T12" fmla="*/ 221 w 683"/>
              <a:gd name="T13" fmla="*/ 48 h 696"/>
              <a:gd name="T14" fmla="*/ 241 w 683"/>
              <a:gd name="T15" fmla="*/ 93 h 696"/>
              <a:gd name="T16" fmla="*/ 298 w 683"/>
              <a:gd name="T17" fmla="*/ 106 h 696"/>
              <a:gd name="T18" fmla="*/ 346 w 683"/>
              <a:gd name="T19" fmla="*/ 106 h 696"/>
              <a:gd name="T20" fmla="*/ 391 w 683"/>
              <a:gd name="T21" fmla="*/ 127 h 696"/>
              <a:gd name="T22" fmla="*/ 395 w 683"/>
              <a:gd name="T23" fmla="*/ 76 h 696"/>
              <a:gd name="T24" fmla="*/ 377 w 683"/>
              <a:gd name="T25" fmla="*/ 27 h 696"/>
              <a:gd name="T26" fmla="*/ 395 w 683"/>
              <a:gd name="T27" fmla="*/ 0 h 696"/>
              <a:gd name="T28" fmla="*/ 437 w 683"/>
              <a:gd name="T29" fmla="*/ 27 h 696"/>
              <a:gd name="T30" fmla="*/ 485 w 683"/>
              <a:gd name="T31" fmla="*/ 44 h 696"/>
              <a:gd name="T32" fmla="*/ 509 w 683"/>
              <a:gd name="T33" fmla="*/ 71 h 696"/>
              <a:gd name="T34" fmla="*/ 493 w 683"/>
              <a:gd name="T35" fmla="*/ 89 h 696"/>
              <a:gd name="T36" fmla="*/ 493 w 683"/>
              <a:gd name="T37" fmla="*/ 152 h 696"/>
              <a:gd name="T38" fmla="*/ 477 w 683"/>
              <a:gd name="T39" fmla="*/ 249 h 696"/>
              <a:gd name="T40" fmla="*/ 485 w 683"/>
              <a:gd name="T41" fmla="*/ 283 h 696"/>
              <a:gd name="T42" fmla="*/ 485 w 683"/>
              <a:gd name="T43" fmla="*/ 308 h 696"/>
              <a:gd name="T44" fmla="*/ 509 w 683"/>
              <a:gd name="T45" fmla="*/ 295 h 696"/>
              <a:gd name="T46" fmla="*/ 550 w 683"/>
              <a:gd name="T47" fmla="*/ 291 h 696"/>
              <a:gd name="T48" fmla="*/ 504 w 683"/>
              <a:gd name="T49" fmla="*/ 383 h 696"/>
              <a:gd name="T50" fmla="*/ 504 w 683"/>
              <a:gd name="T51" fmla="*/ 434 h 696"/>
              <a:gd name="T52" fmla="*/ 524 w 683"/>
              <a:gd name="T53" fmla="*/ 480 h 696"/>
              <a:gd name="T54" fmla="*/ 574 w 683"/>
              <a:gd name="T55" fmla="*/ 513 h 696"/>
              <a:gd name="T56" fmla="*/ 612 w 683"/>
              <a:gd name="T57" fmla="*/ 560 h 696"/>
              <a:gd name="T58" fmla="*/ 656 w 683"/>
              <a:gd name="T59" fmla="*/ 594 h 696"/>
              <a:gd name="T60" fmla="*/ 682 w 683"/>
              <a:gd name="T61" fmla="*/ 624 h 696"/>
              <a:gd name="T62" fmla="*/ 628 w 683"/>
              <a:gd name="T63" fmla="*/ 628 h 696"/>
              <a:gd name="T64" fmla="*/ 558 w 683"/>
              <a:gd name="T65" fmla="*/ 628 h 696"/>
              <a:gd name="T66" fmla="*/ 501 w 683"/>
              <a:gd name="T67" fmla="*/ 611 h 696"/>
              <a:gd name="T68" fmla="*/ 474 w 683"/>
              <a:gd name="T69" fmla="*/ 628 h 696"/>
              <a:gd name="T70" fmla="*/ 446 w 683"/>
              <a:gd name="T71" fmla="*/ 606 h 696"/>
              <a:gd name="T72" fmla="*/ 395 w 683"/>
              <a:gd name="T73" fmla="*/ 590 h 696"/>
              <a:gd name="T74" fmla="*/ 357 w 683"/>
              <a:gd name="T75" fmla="*/ 572 h 696"/>
              <a:gd name="T76" fmla="*/ 337 w 683"/>
              <a:gd name="T77" fmla="*/ 543 h 696"/>
              <a:gd name="T78" fmla="*/ 311 w 683"/>
              <a:gd name="T79" fmla="*/ 564 h 696"/>
              <a:gd name="T80" fmla="*/ 275 w 683"/>
              <a:gd name="T81" fmla="*/ 564 h 696"/>
              <a:gd name="T82" fmla="*/ 232 w 683"/>
              <a:gd name="T83" fmla="*/ 552 h 696"/>
              <a:gd name="T84" fmla="*/ 198 w 683"/>
              <a:gd name="T85" fmla="*/ 564 h 696"/>
              <a:gd name="T86" fmla="*/ 174 w 683"/>
              <a:gd name="T87" fmla="*/ 618 h 696"/>
              <a:gd name="T88" fmla="*/ 186 w 683"/>
              <a:gd name="T89" fmla="*/ 640 h 696"/>
              <a:gd name="T90" fmla="*/ 174 w 683"/>
              <a:gd name="T91" fmla="*/ 665 h 696"/>
              <a:gd name="T92" fmla="*/ 171 w 683"/>
              <a:gd name="T93" fmla="*/ 690 h 696"/>
              <a:gd name="T94" fmla="*/ 148 w 683"/>
              <a:gd name="T95" fmla="*/ 673 h 696"/>
              <a:gd name="T96" fmla="*/ 120 w 683"/>
              <a:gd name="T97" fmla="*/ 656 h 696"/>
              <a:gd name="T98" fmla="*/ 85 w 683"/>
              <a:gd name="T99" fmla="*/ 582 h 696"/>
              <a:gd name="T100" fmla="*/ 59 w 683"/>
              <a:gd name="T101" fmla="*/ 569 h 696"/>
              <a:gd name="T102" fmla="*/ 36 w 683"/>
              <a:gd name="T103" fmla="*/ 578 h 696"/>
              <a:gd name="T104" fmla="*/ 8 w 683"/>
              <a:gd name="T105" fmla="*/ 523 h 696"/>
              <a:gd name="T106" fmla="*/ 0 w 683"/>
              <a:gd name="T107" fmla="*/ 484 h 696"/>
              <a:gd name="T108" fmla="*/ 4 w 683"/>
              <a:gd name="T109" fmla="*/ 451 h 696"/>
              <a:gd name="T110" fmla="*/ 27 w 683"/>
              <a:gd name="T111" fmla="*/ 459 h 696"/>
              <a:gd name="T112" fmla="*/ 43 w 683"/>
              <a:gd name="T113" fmla="*/ 447 h 696"/>
              <a:gd name="T114" fmla="*/ 65 w 683"/>
              <a:gd name="T115" fmla="*/ 434 h 696"/>
              <a:gd name="T116" fmla="*/ 43 w 683"/>
              <a:gd name="T117" fmla="*/ 366 h 696"/>
              <a:gd name="T118" fmla="*/ 8 w 683"/>
              <a:gd name="T119" fmla="*/ 287 h 696"/>
              <a:gd name="T120" fmla="*/ 43 w 683"/>
              <a:gd name="T121" fmla="*/ 21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3" h="696">
                <a:moveTo>
                  <a:pt x="55" y="174"/>
                </a:moveTo>
                <a:lnTo>
                  <a:pt x="65" y="178"/>
                </a:lnTo>
                <a:lnTo>
                  <a:pt x="77" y="186"/>
                </a:lnTo>
                <a:lnTo>
                  <a:pt x="81" y="224"/>
                </a:lnTo>
                <a:lnTo>
                  <a:pt x="117" y="271"/>
                </a:lnTo>
                <a:lnTo>
                  <a:pt x="128" y="257"/>
                </a:lnTo>
                <a:lnTo>
                  <a:pt x="128" y="207"/>
                </a:lnTo>
                <a:lnTo>
                  <a:pt x="132" y="186"/>
                </a:lnTo>
                <a:lnTo>
                  <a:pt x="159" y="156"/>
                </a:lnTo>
                <a:lnTo>
                  <a:pt x="186" y="106"/>
                </a:lnTo>
                <a:lnTo>
                  <a:pt x="195" y="85"/>
                </a:lnTo>
                <a:lnTo>
                  <a:pt x="195" y="48"/>
                </a:lnTo>
                <a:lnTo>
                  <a:pt x="202" y="44"/>
                </a:lnTo>
                <a:lnTo>
                  <a:pt x="221" y="48"/>
                </a:lnTo>
                <a:lnTo>
                  <a:pt x="229" y="55"/>
                </a:lnTo>
                <a:lnTo>
                  <a:pt x="241" y="93"/>
                </a:lnTo>
                <a:lnTo>
                  <a:pt x="260" y="106"/>
                </a:lnTo>
                <a:lnTo>
                  <a:pt x="298" y="106"/>
                </a:lnTo>
                <a:lnTo>
                  <a:pt x="322" y="93"/>
                </a:lnTo>
                <a:lnTo>
                  <a:pt x="346" y="106"/>
                </a:lnTo>
                <a:lnTo>
                  <a:pt x="388" y="140"/>
                </a:lnTo>
                <a:lnTo>
                  <a:pt x="391" y="127"/>
                </a:lnTo>
                <a:lnTo>
                  <a:pt x="391" y="98"/>
                </a:lnTo>
                <a:lnTo>
                  <a:pt x="395" y="76"/>
                </a:lnTo>
                <a:lnTo>
                  <a:pt x="377" y="48"/>
                </a:lnTo>
                <a:lnTo>
                  <a:pt x="377" y="27"/>
                </a:lnTo>
                <a:lnTo>
                  <a:pt x="388" y="9"/>
                </a:lnTo>
                <a:lnTo>
                  <a:pt x="395" y="0"/>
                </a:lnTo>
                <a:lnTo>
                  <a:pt x="416" y="9"/>
                </a:lnTo>
                <a:lnTo>
                  <a:pt x="437" y="27"/>
                </a:lnTo>
                <a:lnTo>
                  <a:pt x="466" y="27"/>
                </a:lnTo>
                <a:lnTo>
                  <a:pt x="485" y="44"/>
                </a:lnTo>
                <a:lnTo>
                  <a:pt x="501" y="55"/>
                </a:lnTo>
                <a:lnTo>
                  <a:pt x="509" y="71"/>
                </a:lnTo>
                <a:lnTo>
                  <a:pt x="504" y="85"/>
                </a:lnTo>
                <a:lnTo>
                  <a:pt x="493" y="89"/>
                </a:lnTo>
                <a:lnTo>
                  <a:pt x="489" y="102"/>
                </a:lnTo>
                <a:lnTo>
                  <a:pt x="493" y="152"/>
                </a:lnTo>
                <a:lnTo>
                  <a:pt x="470" y="226"/>
                </a:lnTo>
                <a:lnTo>
                  <a:pt x="477" y="249"/>
                </a:lnTo>
                <a:lnTo>
                  <a:pt x="474" y="271"/>
                </a:lnTo>
                <a:lnTo>
                  <a:pt x="485" y="283"/>
                </a:lnTo>
                <a:lnTo>
                  <a:pt x="485" y="295"/>
                </a:lnTo>
                <a:lnTo>
                  <a:pt x="485" y="308"/>
                </a:lnTo>
                <a:lnTo>
                  <a:pt x="501" y="308"/>
                </a:lnTo>
                <a:lnTo>
                  <a:pt x="509" y="295"/>
                </a:lnTo>
                <a:lnTo>
                  <a:pt x="535" y="287"/>
                </a:lnTo>
                <a:lnTo>
                  <a:pt x="550" y="291"/>
                </a:lnTo>
                <a:lnTo>
                  <a:pt x="512" y="362"/>
                </a:lnTo>
                <a:lnTo>
                  <a:pt x="504" y="383"/>
                </a:lnTo>
                <a:lnTo>
                  <a:pt x="504" y="413"/>
                </a:lnTo>
                <a:lnTo>
                  <a:pt x="504" y="434"/>
                </a:lnTo>
                <a:lnTo>
                  <a:pt x="516" y="451"/>
                </a:lnTo>
                <a:lnTo>
                  <a:pt x="524" y="480"/>
                </a:lnTo>
                <a:lnTo>
                  <a:pt x="543" y="488"/>
                </a:lnTo>
                <a:lnTo>
                  <a:pt x="574" y="513"/>
                </a:lnTo>
                <a:lnTo>
                  <a:pt x="597" y="552"/>
                </a:lnTo>
                <a:lnTo>
                  <a:pt x="612" y="560"/>
                </a:lnTo>
                <a:lnTo>
                  <a:pt x="628" y="582"/>
                </a:lnTo>
                <a:lnTo>
                  <a:pt x="656" y="594"/>
                </a:lnTo>
                <a:lnTo>
                  <a:pt x="671" y="606"/>
                </a:lnTo>
                <a:lnTo>
                  <a:pt x="682" y="624"/>
                </a:lnTo>
                <a:lnTo>
                  <a:pt x="659" y="614"/>
                </a:lnTo>
                <a:lnTo>
                  <a:pt x="628" y="628"/>
                </a:lnTo>
                <a:lnTo>
                  <a:pt x="585" y="618"/>
                </a:lnTo>
                <a:lnTo>
                  <a:pt x="558" y="628"/>
                </a:lnTo>
                <a:lnTo>
                  <a:pt x="524" y="611"/>
                </a:lnTo>
                <a:lnTo>
                  <a:pt x="501" y="611"/>
                </a:lnTo>
                <a:lnTo>
                  <a:pt x="485" y="628"/>
                </a:lnTo>
                <a:lnTo>
                  <a:pt x="474" y="628"/>
                </a:lnTo>
                <a:lnTo>
                  <a:pt x="454" y="618"/>
                </a:lnTo>
                <a:lnTo>
                  <a:pt x="446" y="606"/>
                </a:lnTo>
                <a:lnTo>
                  <a:pt x="416" y="602"/>
                </a:lnTo>
                <a:lnTo>
                  <a:pt x="395" y="590"/>
                </a:lnTo>
                <a:lnTo>
                  <a:pt x="368" y="586"/>
                </a:lnTo>
                <a:lnTo>
                  <a:pt x="357" y="572"/>
                </a:lnTo>
                <a:lnTo>
                  <a:pt x="346" y="543"/>
                </a:lnTo>
                <a:lnTo>
                  <a:pt x="337" y="543"/>
                </a:lnTo>
                <a:lnTo>
                  <a:pt x="329" y="552"/>
                </a:lnTo>
                <a:lnTo>
                  <a:pt x="311" y="564"/>
                </a:lnTo>
                <a:lnTo>
                  <a:pt x="291" y="556"/>
                </a:lnTo>
                <a:lnTo>
                  <a:pt x="275" y="564"/>
                </a:lnTo>
                <a:lnTo>
                  <a:pt x="245" y="547"/>
                </a:lnTo>
                <a:lnTo>
                  <a:pt x="232" y="552"/>
                </a:lnTo>
                <a:lnTo>
                  <a:pt x="218" y="552"/>
                </a:lnTo>
                <a:lnTo>
                  <a:pt x="198" y="564"/>
                </a:lnTo>
                <a:lnTo>
                  <a:pt x="174" y="614"/>
                </a:lnTo>
                <a:lnTo>
                  <a:pt x="174" y="618"/>
                </a:lnTo>
                <a:lnTo>
                  <a:pt x="186" y="624"/>
                </a:lnTo>
                <a:lnTo>
                  <a:pt x="186" y="640"/>
                </a:lnTo>
                <a:lnTo>
                  <a:pt x="183" y="652"/>
                </a:lnTo>
                <a:lnTo>
                  <a:pt x="174" y="665"/>
                </a:lnTo>
                <a:lnTo>
                  <a:pt x="174" y="678"/>
                </a:lnTo>
                <a:lnTo>
                  <a:pt x="171" y="690"/>
                </a:lnTo>
                <a:lnTo>
                  <a:pt x="152" y="695"/>
                </a:lnTo>
                <a:lnTo>
                  <a:pt x="148" y="673"/>
                </a:lnTo>
                <a:lnTo>
                  <a:pt x="140" y="665"/>
                </a:lnTo>
                <a:lnTo>
                  <a:pt x="120" y="656"/>
                </a:lnTo>
                <a:lnTo>
                  <a:pt x="109" y="618"/>
                </a:lnTo>
                <a:lnTo>
                  <a:pt x="85" y="582"/>
                </a:lnTo>
                <a:lnTo>
                  <a:pt x="77" y="572"/>
                </a:lnTo>
                <a:lnTo>
                  <a:pt x="59" y="569"/>
                </a:lnTo>
                <a:lnTo>
                  <a:pt x="43" y="578"/>
                </a:lnTo>
                <a:lnTo>
                  <a:pt x="36" y="578"/>
                </a:lnTo>
                <a:lnTo>
                  <a:pt x="16" y="547"/>
                </a:lnTo>
                <a:lnTo>
                  <a:pt x="8" y="523"/>
                </a:lnTo>
                <a:lnTo>
                  <a:pt x="0" y="506"/>
                </a:lnTo>
                <a:lnTo>
                  <a:pt x="0" y="484"/>
                </a:lnTo>
                <a:lnTo>
                  <a:pt x="0" y="463"/>
                </a:lnTo>
                <a:lnTo>
                  <a:pt x="4" y="451"/>
                </a:lnTo>
                <a:lnTo>
                  <a:pt x="8" y="451"/>
                </a:lnTo>
                <a:lnTo>
                  <a:pt x="27" y="459"/>
                </a:lnTo>
                <a:lnTo>
                  <a:pt x="43" y="459"/>
                </a:lnTo>
                <a:lnTo>
                  <a:pt x="43" y="447"/>
                </a:lnTo>
                <a:lnTo>
                  <a:pt x="62" y="442"/>
                </a:lnTo>
                <a:lnTo>
                  <a:pt x="65" y="434"/>
                </a:lnTo>
                <a:lnTo>
                  <a:pt x="62" y="413"/>
                </a:lnTo>
                <a:lnTo>
                  <a:pt x="43" y="366"/>
                </a:lnTo>
                <a:lnTo>
                  <a:pt x="31" y="316"/>
                </a:lnTo>
                <a:lnTo>
                  <a:pt x="8" y="287"/>
                </a:lnTo>
                <a:lnTo>
                  <a:pt x="8" y="261"/>
                </a:lnTo>
                <a:lnTo>
                  <a:pt x="43" y="210"/>
                </a:lnTo>
                <a:lnTo>
                  <a:pt x="55" y="174"/>
                </a:lnTo>
              </a:path>
            </a:pathLst>
          </a:custGeom>
          <a:gradFill rotWithShape="0">
            <a:gsLst>
              <a:gs pos="0">
                <a:srgbClr val="FFCC66"/>
              </a:gs>
              <a:gs pos="50000">
                <a:schemeClr val="folHlink"/>
              </a:gs>
              <a:gs pos="100000">
                <a:srgbClr val="FFCC66"/>
              </a:gs>
            </a:gsLst>
            <a:lin ang="189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4" tIns="45712" rIns="91424" bIns="45712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34" name="Freeform 13"/>
          <p:cNvSpPr>
            <a:spLocks/>
          </p:cNvSpPr>
          <p:nvPr/>
        </p:nvSpPr>
        <p:spPr bwMode="auto">
          <a:xfrm>
            <a:off x="3398838" y="2574925"/>
            <a:ext cx="1193800" cy="369888"/>
          </a:xfrm>
          <a:custGeom>
            <a:avLst/>
            <a:gdLst>
              <a:gd name="T0" fmla="*/ 2 w 634"/>
              <a:gd name="T1" fmla="*/ 0 h 307"/>
              <a:gd name="T2" fmla="*/ 2 w 634"/>
              <a:gd name="T3" fmla="*/ 0 h 307"/>
              <a:gd name="T4" fmla="*/ 2 w 634"/>
              <a:gd name="T5" fmla="*/ 0 h 307"/>
              <a:gd name="T6" fmla="*/ 2 w 634"/>
              <a:gd name="T7" fmla="*/ 0 h 307"/>
              <a:gd name="T8" fmla="*/ 2 w 634"/>
              <a:gd name="T9" fmla="*/ 0 h 307"/>
              <a:gd name="T10" fmla="*/ 1 w 634"/>
              <a:gd name="T11" fmla="*/ 0 h 307"/>
              <a:gd name="T12" fmla="*/ 1 w 634"/>
              <a:gd name="T13" fmla="*/ 0 h 307"/>
              <a:gd name="T14" fmla="*/ 1 w 634"/>
              <a:gd name="T15" fmla="*/ 0 h 307"/>
              <a:gd name="T16" fmla="*/ 1 w 634"/>
              <a:gd name="T17" fmla="*/ 0 h 307"/>
              <a:gd name="T18" fmla="*/ 0 w 634"/>
              <a:gd name="T19" fmla="*/ 0 h 307"/>
              <a:gd name="T20" fmla="*/ 0 w 634"/>
              <a:gd name="T21" fmla="*/ 0 h 307"/>
              <a:gd name="T22" fmla="*/ 0 w 634"/>
              <a:gd name="T23" fmla="*/ 0 h 307"/>
              <a:gd name="T24" fmla="*/ 0 w 634"/>
              <a:gd name="T25" fmla="*/ 0 h 307"/>
              <a:gd name="T26" fmla="*/ 1 w 634"/>
              <a:gd name="T27" fmla="*/ 0 h 307"/>
              <a:gd name="T28" fmla="*/ 1 w 634"/>
              <a:gd name="T29" fmla="*/ 0 h 307"/>
              <a:gd name="T30" fmla="*/ 1 w 634"/>
              <a:gd name="T31" fmla="*/ 0 h 307"/>
              <a:gd name="T32" fmla="*/ 1 w 634"/>
              <a:gd name="T33" fmla="*/ 0 h 307"/>
              <a:gd name="T34" fmla="*/ 1 w 634"/>
              <a:gd name="T35" fmla="*/ 0 h 307"/>
              <a:gd name="T36" fmla="*/ 1 w 634"/>
              <a:gd name="T37" fmla="*/ 0 h 307"/>
              <a:gd name="T38" fmla="*/ 1 w 634"/>
              <a:gd name="T39" fmla="*/ 0 h 307"/>
              <a:gd name="T40" fmla="*/ 1 w 634"/>
              <a:gd name="T41" fmla="*/ 0 h 307"/>
              <a:gd name="T42" fmla="*/ 1 w 634"/>
              <a:gd name="T43" fmla="*/ 0 h 307"/>
              <a:gd name="T44" fmla="*/ 2 w 634"/>
              <a:gd name="T45" fmla="*/ 0 h 307"/>
              <a:gd name="T46" fmla="*/ 2 w 634"/>
              <a:gd name="T47" fmla="*/ 0 h 307"/>
              <a:gd name="T48" fmla="*/ 2 w 634"/>
              <a:gd name="T49" fmla="*/ 0 h 307"/>
              <a:gd name="T50" fmla="*/ 2 w 634"/>
              <a:gd name="T51" fmla="*/ 0 h 307"/>
              <a:gd name="T52" fmla="*/ 2 w 634"/>
              <a:gd name="T53" fmla="*/ 0 h 307"/>
              <a:gd name="T54" fmla="*/ 2 w 634"/>
              <a:gd name="T55" fmla="*/ 0 h 307"/>
              <a:gd name="T56" fmla="*/ 2 w 634"/>
              <a:gd name="T57" fmla="*/ 0 h 307"/>
              <a:gd name="T58" fmla="*/ 2 w 634"/>
              <a:gd name="T59" fmla="*/ 0 h 307"/>
              <a:gd name="T60" fmla="*/ 3 w 634"/>
              <a:gd name="T61" fmla="*/ 0 h 307"/>
              <a:gd name="T62" fmla="*/ 3 w 634"/>
              <a:gd name="T63" fmla="*/ 0 h 307"/>
              <a:gd name="T64" fmla="*/ 3 w 634"/>
              <a:gd name="T65" fmla="*/ 0 h 30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34" h="307">
                <a:moveTo>
                  <a:pt x="624" y="239"/>
                </a:moveTo>
                <a:lnTo>
                  <a:pt x="598" y="230"/>
                </a:lnTo>
                <a:lnTo>
                  <a:pt x="578" y="217"/>
                </a:lnTo>
                <a:lnTo>
                  <a:pt x="570" y="230"/>
                </a:lnTo>
                <a:lnTo>
                  <a:pt x="567" y="227"/>
                </a:lnTo>
                <a:lnTo>
                  <a:pt x="536" y="201"/>
                </a:lnTo>
                <a:lnTo>
                  <a:pt x="501" y="188"/>
                </a:lnTo>
                <a:lnTo>
                  <a:pt x="443" y="130"/>
                </a:lnTo>
                <a:lnTo>
                  <a:pt x="431" y="130"/>
                </a:lnTo>
                <a:lnTo>
                  <a:pt x="423" y="134"/>
                </a:lnTo>
                <a:lnTo>
                  <a:pt x="396" y="112"/>
                </a:lnTo>
                <a:lnTo>
                  <a:pt x="323" y="87"/>
                </a:lnTo>
                <a:lnTo>
                  <a:pt x="291" y="96"/>
                </a:lnTo>
                <a:lnTo>
                  <a:pt x="238" y="130"/>
                </a:lnTo>
                <a:lnTo>
                  <a:pt x="222" y="168"/>
                </a:lnTo>
                <a:lnTo>
                  <a:pt x="190" y="196"/>
                </a:lnTo>
                <a:lnTo>
                  <a:pt x="152" y="247"/>
                </a:lnTo>
                <a:lnTo>
                  <a:pt x="136" y="260"/>
                </a:lnTo>
                <a:lnTo>
                  <a:pt x="58" y="289"/>
                </a:lnTo>
                <a:lnTo>
                  <a:pt x="32" y="306"/>
                </a:lnTo>
                <a:lnTo>
                  <a:pt x="8" y="298"/>
                </a:lnTo>
                <a:lnTo>
                  <a:pt x="0" y="289"/>
                </a:lnTo>
                <a:lnTo>
                  <a:pt x="0" y="247"/>
                </a:lnTo>
                <a:lnTo>
                  <a:pt x="35" y="227"/>
                </a:lnTo>
                <a:lnTo>
                  <a:pt x="71" y="192"/>
                </a:lnTo>
                <a:lnTo>
                  <a:pt x="78" y="175"/>
                </a:lnTo>
                <a:lnTo>
                  <a:pt x="97" y="184"/>
                </a:lnTo>
                <a:lnTo>
                  <a:pt x="125" y="188"/>
                </a:lnTo>
                <a:lnTo>
                  <a:pt x="129" y="168"/>
                </a:lnTo>
                <a:lnTo>
                  <a:pt x="140" y="170"/>
                </a:lnTo>
                <a:lnTo>
                  <a:pt x="144" y="124"/>
                </a:lnTo>
                <a:lnTo>
                  <a:pt x="167" y="108"/>
                </a:lnTo>
                <a:lnTo>
                  <a:pt x="171" y="92"/>
                </a:lnTo>
                <a:lnTo>
                  <a:pt x="183" y="75"/>
                </a:lnTo>
                <a:lnTo>
                  <a:pt x="190" y="45"/>
                </a:lnTo>
                <a:lnTo>
                  <a:pt x="198" y="45"/>
                </a:lnTo>
                <a:lnTo>
                  <a:pt x="226" y="62"/>
                </a:lnTo>
                <a:lnTo>
                  <a:pt x="267" y="53"/>
                </a:lnTo>
                <a:lnTo>
                  <a:pt x="295" y="37"/>
                </a:lnTo>
                <a:lnTo>
                  <a:pt x="310" y="37"/>
                </a:lnTo>
                <a:lnTo>
                  <a:pt x="323" y="58"/>
                </a:lnTo>
                <a:lnTo>
                  <a:pt x="326" y="62"/>
                </a:lnTo>
                <a:lnTo>
                  <a:pt x="334" y="62"/>
                </a:lnTo>
                <a:lnTo>
                  <a:pt x="361" y="29"/>
                </a:lnTo>
                <a:lnTo>
                  <a:pt x="361" y="7"/>
                </a:lnTo>
                <a:lnTo>
                  <a:pt x="364" y="4"/>
                </a:lnTo>
                <a:lnTo>
                  <a:pt x="384" y="0"/>
                </a:lnTo>
                <a:lnTo>
                  <a:pt x="411" y="37"/>
                </a:lnTo>
                <a:lnTo>
                  <a:pt x="423" y="37"/>
                </a:lnTo>
                <a:lnTo>
                  <a:pt x="435" y="29"/>
                </a:lnTo>
                <a:lnTo>
                  <a:pt x="485" y="37"/>
                </a:lnTo>
                <a:lnTo>
                  <a:pt x="501" y="49"/>
                </a:lnTo>
                <a:lnTo>
                  <a:pt x="501" y="66"/>
                </a:lnTo>
                <a:lnTo>
                  <a:pt x="489" y="96"/>
                </a:lnTo>
                <a:lnTo>
                  <a:pt x="493" y="104"/>
                </a:lnTo>
                <a:lnTo>
                  <a:pt x="519" y="104"/>
                </a:lnTo>
                <a:lnTo>
                  <a:pt x="547" y="121"/>
                </a:lnTo>
                <a:lnTo>
                  <a:pt x="547" y="130"/>
                </a:lnTo>
                <a:lnTo>
                  <a:pt x="582" y="164"/>
                </a:lnTo>
                <a:lnTo>
                  <a:pt x="585" y="184"/>
                </a:lnTo>
                <a:lnTo>
                  <a:pt x="594" y="188"/>
                </a:lnTo>
                <a:lnTo>
                  <a:pt x="613" y="196"/>
                </a:lnTo>
                <a:lnTo>
                  <a:pt x="616" y="209"/>
                </a:lnTo>
                <a:lnTo>
                  <a:pt x="633" y="217"/>
                </a:lnTo>
                <a:lnTo>
                  <a:pt x="633" y="223"/>
                </a:lnTo>
                <a:lnTo>
                  <a:pt x="624" y="239"/>
                </a:lnTo>
              </a:path>
            </a:pathLst>
          </a:custGeom>
          <a:solidFill>
            <a:srgbClr val="80008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947214" name="Freeform 14"/>
          <p:cNvSpPr>
            <a:spLocks/>
          </p:cNvSpPr>
          <p:nvPr/>
        </p:nvSpPr>
        <p:spPr bwMode="auto">
          <a:xfrm>
            <a:off x="4418014" y="2687639"/>
            <a:ext cx="1182687" cy="942975"/>
          </a:xfrm>
          <a:custGeom>
            <a:avLst/>
            <a:gdLst>
              <a:gd name="T0" fmla="*/ 352 w 629"/>
              <a:gd name="T1" fmla="*/ 770 h 787"/>
              <a:gd name="T2" fmla="*/ 322 w 629"/>
              <a:gd name="T3" fmla="*/ 770 h 787"/>
              <a:gd name="T4" fmla="*/ 334 w 629"/>
              <a:gd name="T5" fmla="*/ 728 h 787"/>
              <a:gd name="T6" fmla="*/ 272 w 629"/>
              <a:gd name="T7" fmla="*/ 648 h 787"/>
              <a:gd name="T8" fmla="*/ 244 w 629"/>
              <a:gd name="T9" fmla="*/ 626 h 787"/>
              <a:gd name="T10" fmla="*/ 233 w 629"/>
              <a:gd name="T11" fmla="*/ 580 h 787"/>
              <a:gd name="T12" fmla="*/ 202 w 629"/>
              <a:gd name="T13" fmla="*/ 572 h 787"/>
              <a:gd name="T14" fmla="*/ 175 w 629"/>
              <a:gd name="T15" fmla="*/ 572 h 787"/>
              <a:gd name="T16" fmla="*/ 183 w 629"/>
              <a:gd name="T17" fmla="*/ 547 h 787"/>
              <a:gd name="T18" fmla="*/ 177 w 629"/>
              <a:gd name="T19" fmla="*/ 442 h 787"/>
              <a:gd name="T20" fmla="*/ 152 w 629"/>
              <a:gd name="T21" fmla="*/ 390 h 787"/>
              <a:gd name="T22" fmla="*/ 131 w 629"/>
              <a:gd name="T23" fmla="*/ 265 h 787"/>
              <a:gd name="T24" fmla="*/ 77 w 629"/>
              <a:gd name="T25" fmla="*/ 160 h 787"/>
              <a:gd name="T26" fmla="*/ 86 w 629"/>
              <a:gd name="T27" fmla="*/ 138 h 787"/>
              <a:gd name="T28" fmla="*/ 66 w 629"/>
              <a:gd name="T29" fmla="*/ 117 h 787"/>
              <a:gd name="T30" fmla="*/ 38 w 629"/>
              <a:gd name="T31" fmla="*/ 105 h 787"/>
              <a:gd name="T32" fmla="*/ 0 w 629"/>
              <a:gd name="T33" fmla="*/ 51 h 787"/>
              <a:gd name="T34" fmla="*/ 8 w 629"/>
              <a:gd name="T35" fmla="*/ 37 h 787"/>
              <a:gd name="T36" fmla="*/ 43 w 629"/>
              <a:gd name="T37" fmla="*/ 0 h 787"/>
              <a:gd name="T38" fmla="*/ 90 w 629"/>
              <a:gd name="T39" fmla="*/ 51 h 787"/>
              <a:gd name="T40" fmla="*/ 135 w 629"/>
              <a:gd name="T41" fmla="*/ 75 h 787"/>
              <a:gd name="T42" fmla="*/ 214 w 629"/>
              <a:gd name="T43" fmla="*/ 134 h 787"/>
              <a:gd name="T44" fmla="*/ 244 w 629"/>
              <a:gd name="T45" fmla="*/ 130 h 787"/>
              <a:gd name="T46" fmla="*/ 325 w 629"/>
              <a:gd name="T47" fmla="*/ 148 h 787"/>
              <a:gd name="T48" fmla="*/ 372 w 629"/>
              <a:gd name="T49" fmla="*/ 151 h 787"/>
              <a:gd name="T50" fmla="*/ 407 w 629"/>
              <a:gd name="T51" fmla="*/ 113 h 787"/>
              <a:gd name="T52" fmla="*/ 422 w 629"/>
              <a:gd name="T53" fmla="*/ 109 h 787"/>
              <a:gd name="T54" fmla="*/ 453 w 629"/>
              <a:gd name="T55" fmla="*/ 134 h 787"/>
              <a:gd name="T56" fmla="*/ 473 w 629"/>
              <a:gd name="T57" fmla="*/ 151 h 787"/>
              <a:gd name="T58" fmla="*/ 477 w 629"/>
              <a:gd name="T59" fmla="*/ 168 h 787"/>
              <a:gd name="T60" fmla="*/ 465 w 629"/>
              <a:gd name="T61" fmla="*/ 198 h 787"/>
              <a:gd name="T62" fmla="*/ 516 w 629"/>
              <a:gd name="T63" fmla="*/ 260 h 787"/>
              <a:gd name="T64" fmla="*/ 558 w 629"/>
              <a:gd name="T65" fmla="*/ 281 h 787"/>
              <a:gd name="T66" fmla="*/ 590 w 629"/>
              <a:gd name="T67" fmla="*/ 286 h 787"/>
              <a:gd name="T68" fmla="*/ 613 w 629"/>
              <a:gd name="T69" fmla="*/ 281 h 787"/>
              <a:gd name="T70" fmla="*/ 625 w 629"/>
              <a:gd name="T71" fmla="*/ 303 h 787"/>
              <a:gd name="T72" fmla="*/ 593 w 629"/>
              <a:gd name="T73" fmla="*/ 324 h 787"/>
              <a:gd name="T74" fmla="*/ 601 w 629"/>
              <a:gd name="T75" fmla="*/ 341 h 787"/>
              <a:gd name="T76" fmla="*/ 582 w 629"/>
              <a:gd name="T77" fmla="*/ 358 h 787"/>
              <a:gd name="T78" fmla="*/ 566 w 629"/>
              <a:gd name="T79" fmla="*/ 373 h 787"/>
              <a:gd name="T80" fmla="*/ 558 w 629"/>
              <a:gd name="T81" fmla="*/ 400 h 787"/>
              <a:gd name="T82" fmla="*/ 593 w 629"/>
              <a:gd name="T83" fmla="*/ 447 h 787"/>
              <a:gd name="T84" fmla="*/ 554 w 629"/>
              <a:gd name="T85" fmla="*/ 467 h 787"/>
              <a:gd name="T86" fmla="*/ 524 w 629"/>
              <a:gd name="T87" fmla="*/ 508 h 787"/>
              <a:gd name="T88" fmla="*/ 524 w 629"/>
              <a:gd name="T89" fmla="*/ 576 h 787"/>
              <a:gd name="T90" fmla="*/ 507 w 629"/>
              <a:gd name="T91" fmla="*/ 614 h 787"/>
              <a:gd name="T92" fmla="*/ 481 w 629"/>
              <a:gd name="T93" fmla="*/ 623 h 787"/>
              <a:gd name="T94" fmla="*/ 493 w 629"/>
              <a:gd name="T95" fmla="*/ 681 h 787"/>
              <a:gd name="T96" fmla="*/ 469 w 629"/>
              <a:gd name="T97" fmla="*/ 707 h 787"/>
              <a:gd name="T98" fmla="*/ 431 w 629"/>
              <a:gd name="T99" fmla="*/ 731 h 787"/>
              <a:gd name="T100" fmla="*/ 427 w 629"/>
              <a:gd name="T101" fmla="*/ 762 h 787"/>
              <a:gd name="T102" fmla="*/ 404 w 629"/>
              <a:gd name="T103" fmla="*/ 786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29" h="787">
                <a:moveTo>
                  <a:pt x="404" y="786"/>
                </a:moveTo>
                <a:lnTo>
                  <a:pt x="352" y="770"/>
                </a:lnTo>
                <a:lnTo>
                  <a:pt x="322" y="774"/>
                </a:lnTo>
                <a:lnTo>
                  <a:pt x="322" y="770"/>
                </a:lnTo>
                <a:lnTo>
                  <a:pt x="334" y="748"/>
                </a:lnTo>
                <a:lnTo>
                  <a:pt x="334" y="728"/>
                </a:lnTo>
                <a:lnTo>
                  <a:pt x="295" y="673"/>
                </a:lnTo>
                <a:lnTo>
                  <a:pt x="272" y="648"/>
                </a:lnTo>
                <a:lnTo>
                  <a:pt x="249" y="635"/>
                </a:lnTo>
                <a:lnTo>
                  <a:pt x="244" y="626"/>
                </a:lnTo>
                <a:lnTo>
                  <a:pt x="244" y="598"/>
                </a:lnTo>
                <a:lnTo>
                  <a:pt x="233" y="580"/>
                </a:lnTo>
                <a:lnTo>
                  <a:pt x="217" y="572"/>
                </a:lnTo>
                <a:lnTo>
                  <a:pt x="202" y="572"/>
                </a:lnTo>
                <a:lnTo>
                  <a:pt x="183" y="580"/>
                </a:lnTo>
                <a:lnTo>
                  <a:pt x="175" y="572"/>
                </a:lnTo>
                <a:lnTo>
                  <a:pt x="175" y="555"/>
                </a:lnTo>
                <a:lnTo>
                  <a:pt x="183" y="547"/>
                </a:lnTo>
                <a:lnTo>
                  <a:pt x="186" y="483"/>
                </a:lnTo>
                <a:lnTo>
                  <a:pt x="177" y="442"/>
                </a:lnTo>
                <a:lnTo>
                  <a:pt x="167" y="416"/>
                </a:lnTo>
                <a:lnTo>
                  <a:pt x="152" y="390"/>
                </a:lnTo>
                <a:lnTo>
                  <a:pt x="131" y="319"/>
                </a:lnTo>
                <a:lnTo>
                  <a:pt x="131" y="265"/>
                </a:lnTo>
                <a:lnTo>
                  <a:pt x="117" y="193"/>
                </a:lnTo>
                <a:lnTo>
                  <a:pt x="77" y="160"/>
                </a:lnTo>
                <a:lnTo>
                  <a:pt x="86" y="144"/>
                </a:lnTo>
                <a:lnTo>
                  <a:pt x="86" y="138"/>
                </a:lnTo>
                <a:lnTo>
                  <a:pt x="69" y="130"/>
                </a:lnTo>
                <a:lnTo>
                  <a:pt x="66" y="117"/>
                </a:lnTo>
                <a:lnTo>
                  <a:pt x="47" y="109"/>
                </a:lnTo>
                <a:lnTo>
                  <a:pt x="38" y="105"/>
                </a:lnTo>
                <a:lnTo>
                  <a:pt x="35" y="85"/>
                </a:lnTo>
                <a:lnTo>
                  <a:pt x="0" y="51"/>
                </a:lnTo>
                <a:lnTo>
                  <a:pt x="0" y="42"/>
                </a:lnTo>
                <a:lnTo>
                  <a:pt x="8" y="37"/>
                </a:lnTo>
                <a:lnTo>
                  <a:pt x="20" y="17"/>
                </a:lnTo>
                <a:lnTo>
                  <a:pt x="43" y="0"/>
                </a:lnTo>
                <a:lnTo>
                  <a:pt x="58" y="0"/>
                </a:lnTo>
                <a:lnTo>
                  <a:pt x="90" y="51"/>
                </a:lnTo>
                <a:lnTo>
                  <a:pt x="112" y="59"/>
                </a:lnTo>
                <a:lnTo>
                  <a:pt x="135" y="75"/>
                </a:lnTo>
                <a:lnTo>
                  <a:pt x="183" y="96"/>
                </a:lnTo>
                <a:lnTo>
                  <a:pt x="214" y="134"/>
                </a:lnTo>
                <a:lnTo>
                  <a:pt x="229" y="138"/>
                </a:lnTo>
                <a:lnTo>
                  <a:pt x="244" y="130"/>
                </a:lnTo>
                <a:lnTo>
                  <a:pt x="295" y="151"/>
                </a:lnTo>
                <a:lnTo>
                  <a:pt x="325" y="148"/>
                </a:lnTo>
                <a:lnTo>
                  <a:pt x="341" y="151"/>
                </a:lnTo>
                <a:lnTo>
                  <a:pt x="372" y="151"/>
                </a:lnTo>
                <a:lnTo>
                  <a:pt x="368" y="138"/>
                </a:lnTo>
                <a:lnTo>
                  <a:pt x="407" y="113"/>
                </a:lnTo>
                <a:lnTo>
                  <a:pt x="420" y="105"/>
                </a:lnTo>
                <a:lnTo>
                  <a:pt x="422" y="109"/>
                </a:lnTo>
                <a:lnTo>
                  <a:pt x="434" y="130"/>
                </a:lnTo>
                <a:lnTo>
                  <a:pt x="453" y="134"/>
                </a:lnTo>
                <a:lnTo>
                  <a:pt x="462" y="151"/>
                </a:lnTo>
                <a:lnTo>
                  <a:pt x="473" y="151"/>
                </a:lnTo>
                <a:lnTo>
                  <a:pt x="481" y="160"/>
                </a:lnTo>
                <a:lnTo>
                  <a:pt x="477" y="168"/>
                </a:lnTo>
                <a:lnTo>
                  <a:pt x="465" y="193"/>
                </a:lnTo>
                <a:lnTo>
                  <a:pt x="465" y="198"/>
                </a:lnTo>
                <a:lnTo>
                  <a:pt x="493" y="244"/>
                </a:lnTo>
                <a:lnTo>
                  <a:pt x="516" y="260"/>
                </a:lnTo>
                <a:lnTo>
                  <a:pt x="543" y="265"/>
                </a:lnTo>
                <a:lnTo>
                  <a:pt x="558" y="281"/>
                </a:lnTo>
                <a:lnTo>
                  <a:pt x="570" y="273"/>
                </a:lnTo>
                <a:lnTo>
                  <a:pt x="590" y="286"/>
                </a:lnTo>
                <a:lnTo>
                  <a:pt x="601" y="273"/>
                </a:lnTo>
                <a:lnTo>
                  <a:pt x="613" y="281"/>
                </a:lnTo>
                <a:lnTo>
                  <a:pt x="628" y="298"/>
                </a:lnTo>
                <a:lnTo>
                  <a:pt x="625" y="303"/>
                </a:lnTo>
                <a:lnTo>
                  <a:pt x="613" y="303"/>
                </a:lnTo>
                <a:lnTo>
                  <a:pt x="593" y="324"/>
                </a:lnTo>
                <a:lnTo>
                  <a:pt x="593" y="331"/>
                </a:lnTo>
                <a:lnTo>
                  <a:pt x="601" y="341"/>
                </a:lnTo>
                <a:lnTo>
                  <a:pt x="590" y="349"/>
                </a:lnTo>
                <a:lnTo>
                  <a:pt x="582" y="358"/>
                </a:lnTo>
                <a:lnTo>
                  <a:pt x="566" y="362"/>
                </a:lnTo>
                <a:lnTo>
                  <a:pt x="566" y="373"/>
                </a:lnTo>
                <a:lnTo>
                  <a:pt x="558" y="390"/>
                </a:lnTo>
                <a:lnTo>
                  <a:pt x="558" y="400"/>
                </a:lnTo>
                <a:lnTo>
                  <a:pt x="578" y="447"/>
                </a:lnTo>
                <a:lnTo>
                  <a:pt x="593" y="447"/>
                </a:lnTo>
                <a:lnTo>
                  <a:pt x="597" y="450"/>
                </a:lnTo>
                <a:lnTo>
                  <a:pt x="554" y="467"/>
                </a:lnTo>
                <a:lnTo>
                  <a:pt x="546" y="483"/>
                </a:lnTo>
                <a:lnTo>
                  <a:pt x="524" y="508"/>
                </a:lnTo>
                <a:lnTo>
                  <a:pt x="531" y="559"/>
                </a:lnTo>
                <a:lnTo>
                  <a:pt x="524" y="576"/>
                </a:lnTo>
                <a:lnTo>
                  <a:pt x="524" y="598"/>
                </a:lnTo>
                <a:lnTo>
                  <a:pt x="507" y="614"/>
                </a:lnTo>
                <a:lnTo>
                  <a:pt x="485" y="618"/>
                </a:lnTo>
                <a:lnTo>
                  <a:pt x="481" y="623"/>
                </a:lnTo>
                <a:lnTo>
                  <a:pt x="496" y="652"/>
                </a:lnTo>
                <a:lnTo>
                  <a:pt x="493" y="681"/>
                </a:lnTo>
                <a:lnTo>
                  <a:pt x="489" y="694"/>
                </a:lnTo>
                <a:lnTo>
                  <a:pt x="469" y="707"/>
                </a:lnTo>
                <a:lnTo>
                  <a:pt x="434" y="723"/>
                </a:lnTo>
                <a:lnTo>
                  <a:pt x="431" y="731"/>
                </a:lnTo>
                <a:lnTo>
                  <a:pt x="438" y="758"/>
                </a:lnTo>
                <a:lnTo>
                  <a:pt x="427" y="762"/>
                </a:lnTo>
                <a:lnTo>
                  <a:pt x="420" y="778"/>
                </a:lnTo>
                <a:lnTo>
                  <a:pt x="404" y="786"/>
                </a:lnTo>
              </a:path>
            </a:pathLst>
          </a:custGeom>
          <a:gradFill rotWithShape="0">
            <a:gsLst>
              <a:gs pos="0">
                <a:srgbClr val="006600"/>
              </a:gs>
              <a:gs pos="50000">
                <a:schemeClr val="accent1"/>
              </a:gs>
              <a:gs pos="100000">
                <a:srgbClr val="006600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36" name="Freeform 15"/>
          <p:cNvSpPr>
            <a:spLocks/>
          </p:cNvSpPr>
          <p:nvPr/>
        </p:nvSpPr>
        <p:spPr bwMode="auto">
          <a:xfrm>
            <a:off x="5611814" y="1770064"/>
            <a:ext cx="681037" cy="460375"/>
          </a:xfrm>
          <a:custGeom>
            <a:avLst/>
            <a:gdLst>
              <a:gd name="T0" fmla="*/ 0 w 361"/>
              <a:gd name="T1" fmla="*/ 0 h 384"/>
              <a:gd name="T2" fmla="*/ 0 w 361"/>
              <a:gd name="T3" fmla="*/ 0 h 384"/>
              <a:gd name="T4" fmla="*/ 0 w 361"/>
              <a:gd name="T5" fmla="*/ 0 h 384"/>
              <a:gd name="T6" fmla="*/ 1 w 361"/>
              <a:gd name="T7" fmla="*/ 0 h 384"/>
              <a:gd name="T8" fmla="*/ 1 w 361"/>
              <a:gd name="T9" fmla="*/ 0 h 384"/>
              <a:gd name="T10" fmla="*/ 1 w 361"/>
              <a:gd name="T11" fmla="*/ 0 h 384"/>
              <a:gd name="T12" fmla="*/ 1 w 361"/>
              <a:gd name="T13" fmla="*/ 0 h 384"/>
              <a:gd name="T14" fmla="*/ 1 w 361"/>
              <a:gd name="T15" fmla="*/ 0 h 384"/>
              <a:gd name="T16" fmla="*/ 1 w 361"/>
              <a:gd name="T17" fmla="*/ 0 h 384"/>
              <a:gd name="T18" fmla="*/ 1 w 361"/>
              <a:gd name="T19" fmla="*/ 0 h 384"/>
              <a:gd name="T20" fmla="*/ 1 w 361"/>
              <a:gd name="T21" fmla="*/ 0 h 384"/>
              <a:gd name="T22" fmla="*/ 1 w 361"/>
              <a:gd name="T23" fmla="*/ 0 h 384"/>
              <a:gd name="T24" fmla="*/ 1 w 361"/>
              <a:gd name="T25" fmla="*/ 0 h 384"/>
              <a:gd name="T26" fmla="*/ 1 w 361"/>
              <a:gd name="T27" fmla="*/ 0 h 384"/>
              <a:gd name="T28" fmla="*/ 1 w 361"/>
              <a:gd name="T29" fmla="*/ 0 h 384"/>
              <a:gd name="T30" fmla="*/ 1 w 361"/>
              <a:gd name="T31" fmla="*/ 0 h 384"/>
              <a:gd name="T32" fmla="*/ 1 w 361"/>
              <a:gd name="T33" fmla="*/ 0 h 384"/>
              <a:gd name="T34" fmla="*/ 1 w 361"/>
              <a:gd name="T35" fmla="*/ 0 h 384"/>
              <a:gd name="T36" fmla="*/ 1 w 361"/>
              <a:gd name="T37" fmla="*/ 0 h 384"/>
              <a:gd name="T38" fmla="*/ 1 w 361"/>
              <a:gd name="T39" fmla="*/ 0 h 384"/>
              <a:gd name="T40" fmla="*/ 1 w 361"/>
              <a:gd name="T41" fmla="*/ 0 h 384"/>
              <a:gd name="T42" fmla="*/ 1 w 361"/>
              <a:gd name="T43" fmla="*/ 0 h 384"/>
              <a:gd name="T44" fmla="*/ 1 w 361"/>
              <a:gd name="T45" fmla="*/ 0 h 384"/>
              <a:gd name="T46" fmla="*/ 1 w 361"/>
              <a:gd name="T47" fmla="*/ 0 h 384"/>
              <a:gd name="T48" fmla="*/ 1 w 361"/>
              <a:gd name="T49" fmla="*/ 0 h 384"/>
              <a:gd name="T50" fmla="*/ 1 w 361"/>
              <a:gd name="T51" fmla="*/ 0 h 384"/>
              <a:gd name="T52" fmla="*/ 2 w 361"/>
              <a:gd name="T53" fmla="*/ 1 h 384"/>
              <a:gd name="T54" fmla="*/ 1 w 361"/>
              <a:gd name="T55" fmla="*/ 1 h 384"/>
              <a:gd name="T56" fmla="*/ 1 w 361"/>
              <a:gd name="T57" fmla="*/ 1 h 384"/>
              <a:gd name="T58" fmla="*/ 1 w 361"/>
              <a:gd name="T59" fmla="*/ 1 h 384"/>
              <a:gd name="T60" fmla="*/ 1 w 361"/>
              <a:gd name="T61" fmla="*/ 1 h 384"/>
              <a:gd name="T62" fmla="*/ 1 w 361"/>
              <a:gd name="T63" fmla="*/ 0 h 384"/>
              <a:gd name="T64" fmla="*/ 1 w 361"/>
              <a:gd name="T65" fmla="*/ 0 h 384"/>
              <a:gd name="T66" fmla="*/ 1 w 361"/>
              <a:gd name="T67" fmla="*/ 1 h 384"/>
              <a:gd name="T68" fmla="*/ 1 w 361"/>
              <a:gd name="T69" fmla="*/ 1 h 384"/>
              <a:gd name="T70" fmla="*/ 1 w 361"/>
              <a:gd name="T71" fmla="*/ 0 h 384"/>
              <a:gd name="T72" fmla="*/ 1 w 361"/>
              <a:gd name="T73" fmla="*/ 0 h 384"/>
              <a:gd name="T74" fmla="*/ 1 w 361"/>
              <a:gd name="T75" fmla="*/ 0 h 384"/>
              <a:gd name="T76" fmla="*/ 1 w 361"/>
              <a:gd name="T77" fmla="*/ 1 h 384"/>
              <a:gd name="T78" fmla="*/ 1 w 361"/>
              <a:gd name="T79" fmla="*/ 1 h 384"/>
              <a:gd name="T80" fmla="*/ 1 w 361"/>
              <a:gd name="T81" fmla="*/ 0 h 384"/>
              <a:gd name="T82" fmla="*/ 1 w 361"/>
              <a:gd name="T83" fmla="*/ 0 h 384"/>
              <a:gd name="T84" fmla="*/ 1 w 361"/>
              <a:gd name="T85" fmla="*/ 0 h 384"/>
              <a:gd name="T86" fmla="*/ 0 w 361"/>
              <a:gd name="T87" fmla="*/ 0 h 384"/>
              <a:gd name="T88" fmla="*/ 0 w 361"/>
              <a:gd name="T89" fmla="*/ 0 h 384"/>
              <a:gd name="T90" fmla="*/ 0 w 361"/>
              <a:gd name="T91" fmla="*/ 0 h 384"/>
              <a:gd name="T92" fmla="*/ 0 w 361"/>
              <a:gd name="T93" fmla="*/ 0 h 384"/>
              <a:gd name="T94" fmla="*/ 0 w 361"/>
              <a:gd name="T95" fmla="*/ 0 h 384"/>
              <a:gd name="T96" fmla="*/ 0 w 361"/>
              <a:gd name="T97" fmla="*/ 0 h 384"/>
              <a:gd name="T98" fmla="*/ 0 w 361"/>
              <a:gd name="T99" fmla="*/ 0 h 384"/>
              <a:gd name="T100" fmla="*/ 0 w 361"/>
              <a:gd name="T101" fmla="*/ 0 h 384"/>
              <a:gd name="T102" fmla="*/ 0 w 361"/>
              <a:gd name="T103" fmla="*/ 0 h 384"/>
              <a:gd name="T104" fmla="*/ 0 w 361"/>
              <a:gd name="T105" fmla="*/ 0 h 384"/>
              <a:gd name="T106" fmla="*/ 0 w 361"/>
              <a:gd name="T107" fmla="*/ 0 h 384"/>
              <a:gd name="T108" fmla="*/ 0 w 361"/>
              <a:gd name="T109" fmla="*/ 0 h 384"/>
              <a:gd name="T110" fmla="*/ 0 w 361"/>
              <a:gd name="T111" fmla="*/ 0 h 384"/>
              <a:gd name="T112" fmla="*/ 0 w 361"/>
              <a:gd name="T113" fmla="*/ 0 h 384"/>
              <a:gd name="T114" fmla="*/ 0 w 361"/>
              <a:gd name="T115" fmla="*/ 0 h 384"/>
              <a:gd name="T116" fmla="*/ 0 w 361"/>
              <a:gd name="T117" fmla="*/ 0 h 384"/>
              <a:gd name="T118" fmla="*/ 0 w 361"/>
              <a:gd name="T119" fmla="*/ 0 h 384"/>
              <a:gd name="T120" fmla="*/ 0 w 361"/>
              <a:gd name="T121" fmla="*/ 0 h 384"/>
              <a:gd name="T122" fmla="*/ 0 w 361"/>
              <a:gd name="T123" fmla="*/ 0 h 38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61" h="384">
                <a:moveTo>
                  <a:pt x="85" y="4"/>
                </a:moveTo>
                <a:lnTo>
                  <a:pt x="100" y="0"/>
                </a:lnTo>
                <a:lnTo>
                  <a:pt x="119" y="4"/>
                </a:lnTo>
                <a:lnTo>
                  <a:pt x="166" y="26"/>
                </a:lnTo>
                <a:lnTo>
                  <a:pt x="286" y="31"/>
                </a:lnTo>
                <a:lnTo>
                  <a:pt x="302" y="38"/>
                </a:lnTo>
                <a:lnTo>
                  <a:pt x="314" y="46"/>
                </a:lnTo>
                <a:lnTo>
                  <a:pt x="309" y="58"/>
                </a:lnTo>
                <a:lnTo>
                  <a:pt x="274" y="80"/>
                </a:lnTo>
                <a:lnTo>
                  <a:pt x="260" y="93"/>
                </a:lnTo>
                <a:lnTo>
                  <a:pt x="244" y="114"/>
                </a:lnTo>
                <a:lnTo>
                  <a:pt x="252" y="139"/>
                </a:lnTo>
                <a:lnTo>
                  <a:pt x="266" y="143"/>
                </a:lnTo>
                <a:lnTo>
                  <a:pt x="279" y="155"/>
                </a:lnTo>
                <a:lnTo>
                  <a:pt x="298" y="161"/>
                </a:lnTo>
                <a:lnTo>
                  <a:pt x="298" y="173"/>
                </a:lnTo>
                <a:lnTo>
                  <a:pt x="294" y="185"/>
                </a:lnTo>
                <a:lnTo>
                  <a:pt x="270" y="211"/>
                </a:lnTo>
                <a:lnTo>
                  <a:pt x="266" y="227"/>
                </a:lnTo>
                <a:lnTo>
                  <a:pt x="270" y="232"/>
                </a:lnTo>
                <a:lnTo>
                  <a:pt x="294" y="232"/>
                </a:lnTo>
                <a:lnTo>
                  <a:pt x="298" y="244"/>
                </a:lnTo>
                <a:lnTo>
                  <a:pt x="294" y="274"/>
                </a:lnTo>
                <a:lnTo>
                  <a:pt x="294" y="287"/>
                </a:lnTo>
                <a:lnTo>
                  <a:pt x="317" y="299"/>
                </a:lnTo>
                <a:lnTo>
                  <a:pt x="337" y="319"/>
                </a:lnTo>
                <a:lnTo>
                  <a:pt x="360" y="345"/>
                </a:lnTo>
                <a:lnTo>
                  <a:pt x="357" y="366"/>
                </a:lnTo>
                <a:lnTo>
                  <a:pt x="349" y="379"/>
                </a:lnTo>
                <a:lnTo>
                  <a:pt x="333" y="383"/>
                </a:lnTo>
                <a:lnTo>
                  <a:pt x="326" y="349"/>
                </a:lnTo>
                <a:lnTo>
                  <a:pt x="302" y="325"/>
                </a:lnTo>
                <a:lnTo>
                  <a:pt x="282" y="316"/>
                </a:lnTo>
                <a:lnTo>
                  <a:pt x="266" y="333"/>
                </a:lnTo>
                <a:lnTo>
                  <a:pt x="252" y="341"/>
                </a:lnTo>
                <a:lnTo>
                  <a:pt x="217" y="319"/>
                </a:lnTo>
                <a:lnTo>
                  <a:pt x="194" y="316"/>
                </a:lnTo>
                <a:lnTo>
                  <a:pt x="178" y="325"/>
                </a:lnTo>
                <a:lnTo>
                  <a:pt x="169" y="353"/>
                </a:lnTo>
                <a:lnTo>
                  <a:pt x="155" y="333"/>
                </a:lnTo>
                <a:lnTo>
                  <a:pt x="155" y="299"/>
                </a:lnTo>
                <a:lnTo>
                  <a:pt x="140" y="282"/>
                </a:lnTo>
                <a:lnTo>
                  <a:pt x="128" y="287"/>
                </a:lnTo>
                <a:lnTo>
                  <a:pt x="97" y="278"/>
                </a:lnTo>
                <a:lnTo>
                  <a:pt x="82" y="295"/>
                </a:lnTo>
                <a:lnTo>
                  <a:pt x="58" y="291"/>
                </a:lnTo>
                <a:lnTo>
                  <a:pt x="46" y="278"/>
                </a:lnTo>
                <a:lnTo>
                  <a:pt x="38" y="266"/>
                </a:lnTo>
                <a:lnTo>
                  <a:pt x="23" y="258"/>
                </a:lnTo>
                <a:lnTo>
                  <a:pt x="14" y="244"/>
                </a:lnTo>
                <a:lnTo>
                  <a:pt x="11" y="213"/>
                </a:lnTo>
                <a:lnTo>
                  <a:pt x="23" y="194"/>
                </a:lnTo>
                <a:lnTo>
                  <a:pt x="27" y="173"/>
                </a:lnTo>
                <a:lnTo>
                  <a:pt x="0" y="131"/>
                </a:lnTo>
                <a:lnTo>
                  <a:pt x="3" y="114"/>
                </a:lnTo>
                <a:lnTo>
                  <a:pt x="14" y="101"/>
                </a:lnTo>
                <a:lnTo>
                  <a:pt x="34" y="63"/>
                </a:lnTo>
                <a:lnTo>
                  <a:pt x="65" y="58"/>
                </a:lnTo>
                <a:lnTo>
                  <a:pt x="70" y="42"/>
                </a:lnTo>
                <a:lnTo>
                  <a:pt x="85" y="35"/>
                </a:lnTo>
                <a:lnTo>
                  <a:pt x="88" y="21"/>
                </a:lnTo>
                <a:lnTo>
                  <a:pt x="85" y="4"/>
                </a:lnTo>
              </a:path>
            </a:pathLst>
          </a:cu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37" name="Freeform 16"/>
          <p:cNvSpPr>
            <a:spLocks/>
          </p:cNvSpPr>
          <p:nvPr/>
        </p:nvSpPr>
        <p:spPr bwMode="auto">
          <a:xfrm>
            <a:off x="4851400" y="1752601"/>
            <a:ext cx="1087438" cy="774700"/>
          </a:xfrm>
          <a:custGeom>
            <a:avLst/>
            <a:gdLst>
              <a:gd name="T0" fmla="*/ 2 w 578"/>
              <a:gd name="T1" fmla="*/ 0 h 649"/>
              <a:gd name="T2" fmla="*/ 2 w 578"/>
              <a:gd name="T3" fmla="*/ 0 h 649"/>
              <a:gd name="T4" fmla="*/ 2 w 578"/>
              <a:gd name="T5" fmla="*/ 0 h 649"/>
              <a:gd name="T6" fmla="*/ 2 w 578"/>
              <a:gd name="T7" fmla="*/ 0 h 649"/>
              <a:gd name="T8" fmla="*/ 2 w 578"/>
              <a:gd name="T9" fmla="*/ 0 h 649"/>
              <a:gd name="T10" fmla="*/ 2 w 578"/>
              <a:gd name="T11" fmla="*/ 0 h 649"/>
              <a:gd name="T12" fmla="*/ 2 w 578"/>
              <a:gd name="T13" fmla="*/ 0 h 649"/>
              <a:gd name="T14" fmla="*/ 2 w 578"/>
              <a:gd name="T15" fmla="*/ 0 h 649"/>
              <a:gd name="T16" fmla="*/ 2 w 578"/>
              <a:gd name="T17" fmla="*/ 0 h 649"/>
              <a:gd name="T18" fmla="*/ 2 w 578"/>
              <a:gd name="T19" fmla="*/ 0 h 649"/>
              <a:gd name="T20" fmla="*/ 2 w 578"/>
              <a:gd name="T21" fmla="*/ 0 h 649"/>
              <a:gd name="T22" fmla="*/ 2 w 578"/>
              <a:gd name="T23" fmla="*/ 0 h 649"/>
              <a:gd name="T24" fmla="*/ 2 w 578"/>
              <a:gd name="T25" fmla="*/ 1 h 649"/>
              <a:gd name="T26" fmla="*/ 2 w 578"/>
              <a:gd name="T27" fmla="*/ 1 h 649"/>
              <a:gd name="T28" fmla="*/ 2 w 578"/>
              <a:gd name="T29" fmla="*/ 1 h 649"/>
              <a:gd name="T30" fmla="*/ 2 w 578"/>
              <a:gd name="T31" fmla="*/ 1 h 649"/>
              <a:gd name="T32" fmla="*/ 2 w 578"/>
              <a:gd name="T33" fmla="*/ 1 h 649"/>
              <a:gd name="T34" fmla="*/ 2 w 578"/>
              <a:gd name="T35" fmla="*/ 1 h 649"/>
              <a:gd name="T36" fmla="*/ 2 w 578"/>
              <a:gd name="T37" fmla="*/ 1 h 649"/>
              <a:gd name="T38" fmla="*/ 2 w 578"/>
              <a:gd name="T39" fmla="*/ 1 h 649"/>
              <a:gd name="T40" fmla="*/ 2 w 578"/>
              <a:gd name="T41" fmla="*/ 1 h 649"/>
              <a:gd name="T42" fmla="*/ 2 w 578"/>
              <a:gd name="T43" fmla="*/ 1 h 649"/>
              <a:gd name="T44" fmla="*/ 2 w 578"/>
              <a:gd name="T45" fmla="*/ 1 h 649"/>
              <a:gd name="T46" fmla="*/ 1 w 578"/>
              <a:gd name="T47" fmla="*/ 1 h 649"/>
              <a:gd name="T48" fmla="*/ 1 w 578"/>
              <a:gd name="T49" fmla="*/ 1 h 649"/>
              <a:gd name="T50" fmla="*/ 1 w 578"/>
              <a:gd name="T51" fmla="*/ 1 h 649"/>
              <a:gd name="T52" fmla="*/ 1 w 578"/>
              <a:gd name="T53" fmla="*/ 1 h 649"/>
              <a:gd name="T54" fmla="*/ 1 w 578"/>
              <a:gd name="T55" fmla="*/ 1 h 649"/>
              <a:gd name="T56" fmla="*/ 1 w 578"/>
              <a:gd name="T57" fmla="*/ 1 h 649"/>
              <a:gd name="T58" fmla="*/ 1 w 578"/>
              <a:gd name="T59" fmla="*/ 1 h 649"/>
              <a:gd name="T60" fmla="*/ 0 w 578"/>
              <a:gd name="T61" fmla="*/ 1 h 649"/>
              <a:gd name="T62" fmla="*/ 0 w 578"/>
              <a:gd name="T63" fmla="*/ 1 h 649"/>
              <a:gd name="T64" fmla="*/ 0 w 578"/>
              <a:gd name="T65" fmla="*/ 1 h 649"/>
              <a:gd name="T66" fmla="*/ 0 w 578"/>
              <a:gd name="T67" fmla="*/ 1 h 649"/>
              <a:gd name="T68" fmla="*/ 0 w 578"/>
              <a:gd name="T69" fmla="*/ 1 h 649"/>
              <a:gd name="T70" fmla="*/ 0 w 578"/>
              <a:gd name="T71" fmla="*/ 0 h 649"/>
              <a:gd name="T72" fmla="*/ 0 w 578"/>
              <a:gd name="T73" fmla="*/ 1 h 649"/>
              <a:gd name="T74" fmla="*/ 0 w 578"/>
              <a:gd name="T75" fmla="*/ 1 h 649"/>
              <a:gd name="T76" fmla="*/ 1 w 578"/>
              <a:gd name="T77" fmla="*/ 0 h 649"/>
              <a:gd name="T78" fmla="*/ 1 w 578"/>
              <a:gd name="T79" fmla="*/ 0 h 649"/>
              <a:gd name="T80" fmla="*/ 1 w 578"/>
              <a:gd name="T81" fmla="*/ 0 h 649"/>
              <a:gd name="T82" fmla="*/ 1 w 578"/>
              <a:gd name="T83" fmla="*/ 0 h 649"/>
              <a:gd name="T84" fmla="*/ 1 w 578"/>
              <a:gd name="T85" fmla="*/ 0 h 649"/>
              <a:gd name="T86" fmla="*/ 1 w 578"/>
              <a:gd name="T87" fmla="*/ 0 h 649"/>
              <a:gd name="T88" fmla="*/ 1 w 578"/>
              <a:gd name="T89" fmla="*/ 0 h 649"/>
              <a:gd name="T90" fmla="*/ 1 w 578"/>
              <a:gd name="T91" fmla="*/ 0 h 649"/>
              <a:gd name="T92" fmla="*/ 1 w 578"/>
              <a:gd name="T93" fmla="*/ 0 h 649"/>
              <a:gd name="T94" fmla="*/ 1 w 578"/>
              <a:gd name="T95" fmla="*/ 0 h 649"/>
              <a:gd name="T96" fmla="*/ 1 w 578"/>
              <a:gd name="T97" fmla="*/ 0 h 649"/>
              <a:gd name="T98" fmla="*/ 1 w 578"/>
              <a:gd name="T99" fmla="*/ 0 h 649"/>
              <a:gd name="T100" fmla="*/ 2 w 578"/>
              <a:gd name="T101" fmla="*/ 0 h 64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578" h="649">
                <a:moveTo>
                  <a:pt x="415" y="0"/>
                </a:moveTo>
                <a:lnTo>
                  <a:pt x="438" y="8"/>
                </a:lnTo>
                <a:lnTo>
                  <a:pt x="493" y="25"/>
                </a:lnTo>
                <a:lnTo>
                  <a:pt x="496" y="42"/>
                </a:lnTo>
                <a:lnTo>
                  <a:pt x="493" y="56"/>
                </a:lnTo>
                <a:lnTo>
                  <a:pt x="478" y="63"/>
                </a:lnTo>
                <a:lnTo>
                  <a:pt x="473" y="79"/>
                </a:lnTo>
                <a:lnTo>
                  <a:pt x="442" y="84"/>
                </a:lnTo>
                <a:lnTo>
                  <a:pt x="422" y="122"/>
                </a:lnTo>
                <a:lnTo>
                  <a:pt x="411" y="135"/>
                </a:lnTo>
                <a:lnTo>
                  <a:pt x="408" y="152"/>
                </a:lnTo>
                <a:lnTo>
                  <a:pt x="435" y="194"/>
                </a:lnTo>
                <a:lnTo>
                  <a:pt x="431" y="215"/>
                </a:lnTo>
                <a:lnTo>
                  <a:pt x="419" y="234"/>
                </a:lnTo>
                <a:lnTo>
                  <a:pt x="422" y="265"/>
                </a:lnTo>
                <a:lnTo>
                  <a:pt x="431" y="279"/>
                </a:lnTo>
                <a:lnTo>
                  <a:pt x="446" y="287"/>
                </a:lnTo>
                <a:lnTo>
                  <a:pt x="454" y="299"/>
                </a:lnTo>
                <a:lnTo>
                  <a:pt x="466" y="312"/>
                </a:lnTo>
                <a:lnTo>
                  <a:pt x="490" y="316"/>
                </a:lnTo>
                <a:lnTo>
                  <a:pt x="505" y="299"/>
                </a:lnTo>
                <a:lnTo>
                  <a:pt x="536" y="308"/>
                </a:lnTo>
                <a:lnTo>
                  <a:pt x="548" y="303"/>
                </a:lnTo>
                <a:lnTo>
                  <a:pt x="563" y="320"/>
                </a:lnTo>
                <a:lnTo>
                  <a:pt x="563" y="354"/>
                </a:lnTo>
                <a:lnTo>
                  <a:pt x="577" y="374"/>
                </a:lnTo>
                <a:lnTo>
                  <a:pt x="563" y="387"/>
                </a:lnTo>
                <a:lnTo>
                  <a:pt x="532" y="387"/>
                </a:lnTo>
                <a:lnTo>
                  <a:pt x="516" y="400"/>
                </a:lnTo>
                <a:lnTo>
                  <a:pt x="501" y="408"/>
                </a:lnTo>
                <a:lnTo>
                  <a:pt x="478" y="429"/>
                </a:lnTo>
                <a:lnTo>
                  <a:pt x="431" y="450"/>
                </a:lnTo>
                <a:lnTo>
                  <a:pt x="427" y="450"/>
                </a:lnTo>
                <a:lnTo>
                  <a:pt x="431" y="429"/>
                </a:lnTo>
                <a:lnTo>
                  <a:pt x="427" y="421"/>
                </a:lnTo>
                <a:lnTo>
                  <a:pt x="422" y="421"/>
                </a:lnTo>
                <a:lnTo>
                  <a:pt x="388" y="442"/>
                </a:lnTo>
                <a:lnTo>
                  <a:pt x="377" y="463"/>
                </a:lnTo>
                <a:lnTo>
                  <a:pt x="377" y="480"/>
                </a:lnTo>
                <a:lnTo>
                  <a:pt x="369" y="509"/>
                </a:lnTo>
                <a:lnTo>
                  <a:pt x="369" y="531"/>
                </a:lnTo>
                <a:lnTo>
                  <a:pt x="384" y="527"/>
                </a:lnTo>
                <a:lnTo>
                  <a:pt x="388" y="555"/>
                </a:lnTo>
                <a:lnTo>
                  <a:pt x="408" y="598"/>
                </a:lnTo>
                <a:lnTo>
                  <a:pt x="422" y="614"/>
                </a:lnTo>
                <a:lnTo>
                  <a:pt x="427" y="626"/>
                </a:lnTo>
                <a:lnTo>
                  <a:pt x="393" y="626"/>
                </a:lnTo>
                <a:lnTo>
                  <a:pt x="361" y="636"/>
                </a:lnTo>
                <a:lnTo>
                  <a:pt x="334" y="622"/>
                </a:lnTo>
                <a:lnTo>
                  <a:pt x="306" y="626"/>
                </a:lnTo>
                <a:lnTo>
                  <a:pt x="272" y="619"/>
                </a:lnTo>
                <a:lnTo>
                  <a:pt x="252" y="632"/>
                </a:lnTo>
                <a:lnTo>
                  <a:pt x="249" y="639"/>
                </a:lnTo>
                <a:lnTo>
                  <a:pt x="233" y="648"/>
                </a:lnTo>
                <a:lnTo>
                  <a:pt x="214" y="639"/>
                </a:lnTo>
                <a:lnTo>
                  <a:pt x="194" y="632"/>
                </a:lnTo>
                <a:lnTo>
                  <a:pt x="178" y="632"/>
                </a:lnTo>
                <a:lnTo>
                  <a:pt x="167" y="614"/>
                </a:lnTo>
                <a:lnTo>
                  <a:pt x="152" y="602"/>
                </a:lnTo>
                <a:lnTo>
                  <a:pt x="124" y="590"/>
                </a:lnTo>
                <a:lnTo>
                  <a:pt x="108" y="568"/>
                </a:lnTo>
                <a:lnTo>
                  <a:pt x="93" y="560"/>
                </a:lnTo>
                <a:lnTo>
                  <a:pt x="70" y="521"/>
                </a:lnTo>
                <a:lnTo>
                  <a:pt x="39" y="496"/>
                </a:lnTo>
                <a:lnTo>
                  <a:pt x="20" y="488"/>
                </a:lnTo>
                <a:lnTo>
                  <a:pt x="12" y="459"/>
                </a:lnTo>
                <a:lnTo>
                  <a:pt x="0" y="442"/>
                </a:lnTo>
                <a:lnTo>
                  <a:pt x="0" y="421"/>
                </a:lnTo>
                <a:lnTo>
                  <a:pt x="0" y="391"/>
                </a:lnTo>
                <a:lnTo>
                  <a:pt x="8" y="370"/>
                </a:lnTo>
                <a:lnTo>
                  <a:pt x="46" y="299"/>
                </a:lnTo>
                <a:lnTo>
                  <a:pt x="63" y="312"/>
                </a:lnTo>
                <a:lnTo>
                  <a:pt x="58" y="340"/>
                </a:lnTo>
                <a:lnTo>
                  <a:pt x="70" y="350"/>
                </a:lnTo>
                <a:lnTo>
                  <a:pt x="90" y="346"/>
                </a:lnTo>
                <a:lnTo>
                  <a:pt x="108" y="350"/>
                </a:lnTo>
                <a:lnTo>
                  <a:pt x="117" y="340"/>
                </a:lnTo>
                <a:lnTo>
                  <a:pt x="143" y="279"/>
                </a:lnTo>
                <a:lnTo>
                  <a:pt x="160" y="269"/>
                </a:lnTo>
                <a:lnTo>
                  <a:pt x="167" y="269"/>
                </a:lnTo>
                <a:lnTo>
                  <a:pt x="178" y="248"/>
                </a:lnTo>
                <a:lnTo>
                  <a:pt x="202" y="232"/>
                </a:lnTo>
                <a:lnTo>
                  <a:pt x="214" y="232"/>
                </a:lnTo>
                <a:lnTo>
                  <a:pt x="229" y="244"/>
                </a:lnTo>
                <a:lnTo>
                  <a:pt x="241" y="244"/>
                </a:lnTo>
                <a:lnTo>
                  <a:pt x="256" y="206"/>
                </a:lnTo>
                <a:lnTo>
                  <a:pt x="299" y="194"/>
                </a:lnTo>
                <a:lnTo>
                  <a:pt x="306" y="168"/>
                </a:lnTo>
                <a:lnTo>
                  <a:pt x="302" y="156"/>
                </a:lnTo>
                <a:lnTo>
                  <a:pt x="292" y="144"/>
                </a:lnTo>
                <a:lnTo>
                  <a:pt x="280" y="139"/>
                </a:lnTo>
                <a:lnTo>
                  <a:pt x="280" y="122"/>
                </a:lnTo>
                <a:lnTo>
                  <a:pt x="272" y="101"/>
                </a:lnTo>
                <a:lnTo>
                  <a:pt x="272" y="89"/>
                </a:lnTo>
                <a:lnTo>
                  <a:pt x="292" y="75"/>
                </a:lnTo>
                <a:lnTo>
                  <a:pt x="287" y="63"/>
                </a:lnTo>
                <a:lnTo>
                  <a:pt x="292" y="47"/>
                </a:lnTo>
                <a:lnTo>
                  <a:pt x="326" y="42"/>
                </a:lnTo>
                <a:lnTo>
                  <a:pt x="338" y="17"/>
                </a:lnTo>
                <a:lnTo>
                  <a:pt x="346" y="8"/>
                </a:lnTo>
                <a:lnTo>
                  <a:pt x="372" y="25"/>
                </a:lnTo>
                <a:lnTo>
                  <a:pt x="404" y="17"/>
                </a:lnTo>
                <a:lnTo>
                  <a:pt x="415" y="0"/>
                </a:lnTo>
              </a:path>
            </a:pathLst>
          </a:custGeom>
          <a:gradFill rotWithShape="0">
            <a:gsLst>
              <a:gs pos="0">
                <a:srgbClr val="FF3300"/>
              </a:gs>
              <a:gs pos="50000">
                <a:srgbClr val="FFC5B7"/>
              </a:gs>
              <a:gs pos="100000">
                <a:srgbClr val="FF3300"/>
              </a:gs>
            </a:gsLst>
            <a:lin ang="18900000" scaled="1"/>
          </a:gra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38" name="Freeform 17"/>
          <p:cNvSpPr>
            <a:spLocks/>
          </p:cNvSpPr>
          <p:nvPr/>
        </p:nvSpPr>
        <p:spPr bwMode="auto">
          <a:xfrm>
            <a:off x="4203701" y="2405063"/>
            <a:ext cx="1593850" cy="620712"/>
          </a:xfrm>
          <a:custGeom>
            <a:avLst/>
            <a:gdLst>
              <a:gd name="T0" fmla="*/ 3 w 847"/>
              <a:gd name="T1" fmla="*/ 0 h 518"/>
              <a:gd name="T2" fmla="*/ 3 w 847"/>
              <a:gd name="T3" fmla="*/ 0 h 518"/>
              <a:gd name="T4" fmla="*/ 3 w 847"/>
              <a:gd name="T5" fmla="*/ 0 h 518"/>
              <a:gd name="T6" fmla="*/ 3 w 847"/>
              <a:gd name="T7" fmla="*/ 0 h 518"/>
              <a:gd name="T8" fmla="*/ 3 w 847"/>
              <a:gd name="T9" fmla="*/ 0 h 518"/>
              <a:gd name="T10" fmla="*/ 3 w 847"/>
              <a:gd name="T11" fmla="*/ 1 h 518"/>
              <a:gd name="T12" fmla="*/ 4 w 847"/>
              <a:gd name="T13" fmla="*/ 1 h 518"/>
              <a:gd name="T14" fmla="*/ 3 w 847"/>
              <a:gd name="T15" fmla="*/ 1 h 518"/>
              <a:gd name="T16" fmla="*/ 3 w 847"/>
              <a:gd name="T17" fmla="*/ 1 h 518"/>
              <a:gd name="T18" fmla="*/ 3 w 847"/>
              <a:gd name="T19" fmla="*/ 1 h 518"/>
              <a:gd name="T20" fmla="*/ 3 w 847"/>
              <a:gd name="T21" fmla="*/ 1 h 518"/>
              <a:gd name="T22" fmla="*/ 3 w 847"/>
              <a:gd name="T23" fmla="*/ 1 h 518"/>
              <a:gd name="T24" fmla="*/ 3 w 847"/>
              <a:gd name="T25" fmla="*/ 1 h 518"/>
              <a:gd name="T26" fmla="*/ 3 w 847"/>
              <a:gd name="T27" fmla="*/ 1 h 518"/>
              <a:gd name="T28" fmla="*/ 2 w 847"/>
              <a:gd name="T29" fmla="*/ 1 h 518"/>
              <a:gd name="T30" fmla="*/ 2 w 847"/>
              <a:gd name="T31" fmla="*/ 1 h 518"/>
              <a:gd name="T32" fmla="*/ 2 w 847"/>
              <a:gd name="T33" fmla="*/ 1 h 518"/>
              <a:gd name="T34" fmla="*/ 2 w 847"/>
              <a:gd name="T35" fmla="*/ 1 h 518"/>
              <a:gd name="T36" fmla="*/ 2 w 847"/>
              <a:gd name="T37" fmla="*/ 1 h 518"/>
              <a:gd name="T38" fmla="*/ 2 w 847"/>
              <a:gd name="T39" fmla="*/ 1 h 518"/>
              <a:gd name="T40" fmla="*/ 2 w 847"/>
              <a:gd name="T41" fmla="*/ 1 h 518"/>
              <a:gd name="T42" fmla="*/ 2 w 847"/>
              <a:gd name="T43" fmla="*/ 1 h 518"/>
              <a:gd name="T44" fmla="*/ 2 w 847"/>
              <a:gd name="T45" fmla="*/ 1 h 518"/>
              <a:gd name="T46" fmla="*/ 1 w 847"/>
              <a:gd name="T47" fmla="*/ 1 h 518"/>
              <a:gd name="T48" fmla="*/ 1 w 847"/>
              <a:gd name="T49" fmla="*/ 1 h 518"/>
              <a:gd name="T50" fmla="*/ 1 w 847"/>
              <a:gd name="T51" fmla="*/ 0 h 518"/>
              <a:gd name="T52" fmla="*/ 1 w 847"/>
              <a:gd name="T53" fmla="*/ 0 h 518"/>
              <a:gd name="T54" fmla="*/ 1 w 847"/>
              <a:gd name="T55" fmla="*/ 0 h 518"/>
              <a:gd name="T56" fmla="*/ 0 w 847"/>
              <a:gd name="T57" fmla="*/ 0 h 518"/>
              <a:gd name="T58" fmla="*/ 0 w 847"/>
              <a:gd name="T59" fmla="*/ 0 h 518"/>
              <a:gd name="T60" fmla="*/ 0 w 847"/>
              <a:gd name="T61" fmla="*/ 0 h 518"/>
              <a:gd name="T62" fmla="*/ 0 w 847"/>
              <a:gd name="T63" fmla="*/ 0 h 518"/>
              <a:gd name="T64" fmla="*/ 0 w 847"/>
              <a:gd name="T65" fmla="*/ 0 h 518"/>
              <a:gd name="T66" fmla="*/ 0 w 847"/>
              <a:gd name="T67" fmla="*/ 0 h 518"/>
              <a:gd name="T68" fmla="*/ 0 w 847"/>
              <a:gd name="T69" fmla="*/ 0 h 518"/>
              <a:gd name="T70" fmla="*/ 0 w 847"/>
              <a:gd name="T71" fmla="*/ 0 h 518"/>
              <a:gd name="T72" fmla="*/ 0 w 847"/>
              <a:gd name="T73" fmla="*/ 0 h 518"/>
              <a:gd name="T74" fmla="*/ 0 w 847"/>
              <a:gd name="T75" fmla="*/ 0 h 518"/>
              <a:gd name="T76" fmla="*/ 0 w 847"/>
              <a:gd name="T77" fmla="*/ 0 h 518"/>
              <a:gd name="T78" fmla="*/ 1 w 847"/>
              <a:gd name="T79" fmla="*/ 0 h 518"/>
              <a:gd name="T80" fmla="*/ 1 w 847"/>
              <a:gd name="T81" fmla="*/ 0 h 518"/>
              <a:gd name="T82" fmla="*/ 1 w 847"/>
              <a:gd name="T83" fmla="*/ 0 h 518"/>
              <a:gd name="T84" fmla="*/ 1 w 847"/>
              <a:gd name="T85" fmla="*/ 0 h 518"/>
              <a:gd name="T86" fmla="*/ 1 w 847"/>
              <a:gd name="T87" fmla="*/ 0 h 518"/>
              <a:gd name="T88" fmla="*/ 1 w 847"/>
              <a:gd name="T89" fmla="*/ 0 h 518"/>
              <a:gd name="T90" fmla="*/ 1 w 847"/>
              <a:gd name="T91" fmla="*/ 0 h 518"/>
              <a:gd name="T92" fmla="*/ 2 w 847"/>
              <a:gd name="T93" fmla="*/ 0 h 518"/>
              <a:gd name="T94" fmla="*/ 2 w 847"/>
              <a:gd name="T95" fmla="*/ 0 h 518"/>
              <a:gd name="T96" fmla="*/ 2 w 847"/>
              <a:gd name="T97" fmla="*/ 0 h 518"/>
              <a:gd name="T98" fmla="*/ 2 w 847"/>
              <a:gd name="T99" fmla="*/ 0 h 518"/>
              <a:gd name="T100" fmla="*/ 2 w 847"/>
              <a:gd name="T101" fmla="*/ 0 h 518"/>
              <a:gd name="T102" fmla="*/ 3 w 847"/>
              <a:gd name="T103" fmla="*/ 0 h 518"/>
              <a:gd name="T104" fmla="*/ 3 w 847"/>
              <a:gd name="T105" fmla="*/ 0 h 518"/>
              <a:gd name="T106" fmla="*/ 3 w 847"/>
              <a:gd name="T107" fmla="*/ 0 h 518"/>
              <a:gd name="T108" fmla="*/ 3 w 847"/>
              <a:gd name="T109" fmla="*/ 0 h 51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847" h="518">
                <a:moveTo>
                  <a:pt x="783" y="75"/>
                </a:moveTo>
                <a:lnTo>
                  <a:pt x="764" y="130"/>
                </a:lnTo>
                <a:lnTo>
                  <a:pt x="744" y="135"/>
                </a:lnTo>
                <a:lnTo>
                  <a:pt x="733" y="122"/>
                </a:lnTo>
                <a:lnTo>
                  <a:pt x="728" y="122"/>
                </a:lnTo>
                <a:lnTo>
                  <a:pt x="725" y="130"/>
                </a:lnTo>
                <a:lnTo>
                  <a:pt x="725" y="172"/>
                </a:lnTo>
                <a:lnTo>
                  <a:pt x="737" y="236"/>
                </a:lnTo>
                <a:lnTo>
                  <a:pt x="737" y="273"/>
                </a:lnTo>
                <a:lnTo>
                  <a:pt x="744" y="299"/>
                </a:lnTo>
                <a:lnTo>
                  <a:pt x="787" y="387"/>
                </a:lnTo>
                <a:lnTo>
                  <a:pt x="806" y="400"/>
                </a:lnTo>
                <a:lnTo>
                  <a:pt x="822" y="425"/>
                </a:lnTo>
                <a:lnTo>
                  <a:pt x="846" y="446"/>
                </a:lnTo>
                <a:lnTo>
                  <a:pt x="841" y="467"/>
                </a:lnTo>
                <a:lnTo>
                  <a:pt x="822" y="488"/>
                </a:lnTo>
                <a:lnTo>
                  <a:pt x="814" y="488"/>
                </a:lnTo>
                <a:lnTo>
                  <a:pt x="806" y="480"/>
                </a:lnTo>
                <a:lnTo>
                  <a:pt x="791" y="475"/>
                </a:lnTo>
                <a:lnTo>
                  <a:pt x="787" y="467"/>
                </a:lnTo>
                <a:lnTo>
                  <a:pt x="764" y="446"/>
                </a:lnTo>
                <a:lnTo>
                  <a:pt x="728" y="446"/>
                </a:lnTo>
                <a:lnTo>
                  <a:pt x="713" y="459"/>
                </a:lnTo>
                <a:lnTo>
                  <a:pt x="702" y="459"/>
                </a:lnTo>
                <a:lnTo>
                  <a:pt x="698" y="480"/>
                </a:lnTo>
                <a:lnTo>
                  <a:pt x="682" y="509"/>
                </a:lnTo>
                <a:lnTo>
                  <a:pt x="670" y="517"/>
                </a:lnTo>
                <a:lnTo>
                  <a:pt x="655" y="501"/>
                </a:lnTo>
                <a:lnTo>
                  <a:pt x="628" y="496"/>
                </a:lnTo>
                <a:lnTo>
                  <a:pt x="605" y="480"/>
                </a:lnTo>
                <a:lnTo>
                  <a:pt x="577" y="434"/>
                </a:lnTo>
                <a:lnTo>
                  <a:pt x="577" y="429"/>
                </a:lnTo>
                <a:lnTo>
                  <a:pt x="589" y="404"/>
                </a:lnTo>
                <a:lnTo>
                  <a:pt x="593" y="396"/>
                </a:lnTo>
                <a:lnTo>
                  <a:pt x="585" y="387"/>
                </a:lnTo>
                <a:lnTo>
                  <a:pt x="574" y="387"/>
                </a:lnTo>
                <a:lnTo>
                  <a:pt x="565" y="370"/>
                </a:lnTo>
                <a:lnTo>
                  <a:pt x="546" y="366"/>
                </a:lnTo>
                <a:lnTo>
                  <a:pt x="534" y="345"/>
                </a:lnTo>
                <a:lnTo>
                  <a:pt x="532" y="341"/>
                </a:lnTo>
                <a:lnTo>
                  <a:pt x="519" y="349"/>
                </a:lnTo>
                <a:lnTo>
                  <a:pt x="480" y="374"/>
                </a:lnTo>
                <a:lnTo>
                  <a:pt x="484" y="387"/>
                </a:lnTo>
                <a:lnTo>
                  <a:pt x="453" y="387"/>
                </a:lnTo>
                <a:lnTo>
                  <a:pt x="437" y="384"/>
                </a:lnTo>
                <a:lnTo>
                  <a:pt x="407" y="387"/>
                </a:lnTo>
                <a:lnTo>
                  <a:pt x="356" y="366"/>
                </a:lnTo>
                <a:lnTo>
                  <a:pt x="341" y="374"/>
                </a:lnTo>
                <a:lnTo>
                  <a:pt x="326" y="370"/>
                </a:lnTo>
                <a:lnTo>
                  <a:pt x="295" y="332"/>
                </a:lnTo>
                <a:lnTo>
                  <a:pt x="247" y="311"/>
                </a:lnTo>
                <a:lnTo>
                  <a:pt x="224" y="295"/>
                </a:lnTo>
                <a:lnTo>
                  <a:pt x="202" y="287"/>
                </a:lnTo>
                <a:lnTo>
                  <a:pt x="170" y="236"/>
                </a:lnTo>
                <a:lnTo>
                  <a:pt x="155" y="236"/>
                </a:lnTo>
                <a:lnTo>
                  <a:pt x="132" y="253"/>
                </a:lnTo>
                <a:lnTo>
                  <a:pt x="120" y="273"/>
                </a:lnTo>
                <a:lnTo>
                  <a:pt x="112" y="278"/>
                </a:lnTo>
                <a:lnTo>
                  <a:pt x="84" y="261"/>
                </a:lnTo>
                <a:lnTo>
                  <a:pt x="58" y="261"/>
                </a:lnTo>
                <a:lnTo>
                  <a:pt x="54" y="253"/>
                </a:lnTo>
                <a:lnTo>
                  <a:pt x="66" y="223"/>
                </a:lnTo>
                <a:lnTo>
                  <a:pt x="66" y="206"/>
                </a:lnTo>
                <a:lnTo>
                  <a:pt x="50" y="194"/>
                </a:lnTo>
                <a:lnTo>
                  <a:pt x="0" y="186"/>
                </a:lnTo>
                <a:lnTo>
                  <a:pt x="4" y="152"/>
                </a:lnTo>
                <a:lnTo>
                  <a:pt x="23" y="147"/>
                </a:lnTo>
                <a:lnTo>
                  <a:pt x="26" y="135"/>
                </a:lnTo>
                <a:lnTo>
                  <a:pt x="26" y="122"/>
                </a:lnTo>
                <a:lnTo>
                  <a:pt x="35" y="109"/>
                </a:lnTo>
                <a:lnTo>
                  <a:pt x="38" y="97"/>
                </a:lnTo>
                <a:lnTo>
                  <a:pt x="38" y="81"/>
                </a:lnTo>
                <a:lnTo>
                  <a:pt x="26" y="75"/>
                </a:lnTo>
                <a:lnTo>
                  <a:pt x="26" y="71"/>
                </a:lnTo>
                <a:lnTo>
                  <a:pt x="50" y="21"/>
                </a:lnTo>
                <a:lnTo>
                  <a:pt x="70" y="9"/>
                </a:lnTo>
                <a:lnTo>
                  <a:pt x="84" y="9"/>
                </a:lnTo>
                <a:lnTo>
                  <a:pt x="97" y="4"/>
                </a:lnTo>
                <a:lnTo>
                  <a:pt x="127" y="21"/>
                </a:lnTo>
                <a:lnTo>
                  <a:pt x="143" y="13"/>
                </a:lnTo>
                <a:lnTo>
                  <a:pt x="163" y="21"/>
                </a:lnTo>
                <a:lnTo>
                  <a:pt x="181" y="9"/>
                </a:lnTo>
                <a:lnTo>
                  <a:pt x="189" y="0"/>
                </a:lnTo>
                <a:lnTo>
                  <a:pt x="198" y="0"/>
                </a:lnTo>
                <a:lnTo>
                  <a:pt x="209" y="29"/>
                </a:lnTo>
                <a:lnTo>
                  <a:pt x="220" y="43"/>
                </a:lnTo>
                <a:lnTo>
                  <a:pt x="247" y="47"/>
                </a:lnTo>
                <a:lnTo>
                  <a:pt x="268" y="59"/>
                </a:lnTo>
                <a:lnTo>
                  <a:pt x="298" y="63"/>
                </a:lnTo>
                <a:lnTo>
                  <a:pt x="306" y="75"/>
                </a:lnTo>
                <a:lnTo>
                  <a:pt x="326" y="85"/>
                </a:lnTo>
                <a:lnTo>
                  <a:pt x="337" y="85"/>
                </a:lnTo>
                <a:lnTo>
                  <a:pt x="353" y="68"/>
                </a:lnTo>
                <a:lnTo>
                  <a:pt x="376" y="68"/>
                </a:lnTo>
                <a:lnTo>
                  <a:pt x="410" y="85"/>
                </a:lnTo>
                <a:lnTo>
                  <a:pt x="437" y="75"/>
                </a:lnTo>
                <a:lnTo>
                  <a:pt x="480" y="85"/>
                </a:lnTo>
                <a:lnTo>
                  <a:pt x="511" y="71"/>
                </a:lnTo>
                <a:lnTo>
                  <a:pt x="534" y="81"/>
                </a:lnTo>
                <a:lnTo>
                  <a:pt x="550" y="81"/>
                </a:lnTo>
                <a:lnTo>
                  <a:pt x="570" y="88"/>
                </a:lnTo>
                <a:lnTo>
                  <a:pt x="589" y="97"/>
                </a:lnTo>
                <a:lnTo>
                  <a:pt x="605" y="88"/>
                </a:lnTo>
                <a:lnTo>
                  <a:pt x="608" y="81"/>
                </a:lnTo>
                <a:lnTo>
                  <a:pt x="628" y="68"/>
                </a:lnTo>
                <a:lnTo>
                  <a:pt x="662" y="75"/>
                </a:lnTo>
                <a:lnTo>
                  <a:pt x="690" y="71"/>
                </a:lnTo>
                <a:lnTo>
                  <a:pt x="717" y="85"/>
                </a:lnTo>
                <a:lnTo>
                  <a:pt x="749" y="75"/>
                </a:lnTo>
                <a:lnTo>
                  <a:pt x="783" y="75"/>
                </a:lnTo>
              </a:path>
            </a:pathLst>
          </a:custGeom>
          <a:gradFill rotWithShape="0">
            <a:gsLst>
              <a:gs pos="0">
                <a:srgbClr val="FFFF00"/>
              </a:gs>
              <a:gs pos="50000">
                <a:srgbClr val="FFFFCC"/>
              </a:gs>
              <a:gs pos="100000">
                <a:srgbClr val="FFFF00"/>
              </a:gs>
            </a:gsLst>
            <a:lin ang="189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4" tIns="45712" rIns="91424" bIns="45712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41" name="Freeform 20"/>
          <p:cNvSpPr>
            <a:spLocks/>
          </p:cNvSpPr>
          <p:nvPr/>
        </p:nvSpPr>
        <p:spPr bwMode="auto">
          <a:xfrm>
            <a:off x="3201988" y="3627438"/>
            <a:ext cx="804862" cy="1023937"/>
          </a:xfrm>
          <a:custGeom>
            <a:avLst/>
            <a:gdLst>
              <a:gd name="T0" fmla="*/ 1 w 428"/>
              <a:gd name="T1" fmla="*/ 1 h 856"/>
              <a:gd name="T2" fmla="*/ 1 w 428"/>
              <a:gd name="T3" fmla="*/ 1 h 856"/>
              <a:gd name="T4" fmla="*/ 1 w 428"/>
              <a:gd name="T5" fmla="*/ 1 h 856"/>
              <a:gd name="T6" fmla="*/ 1 w 428"/>
              <a:gd name="T7" fmla="*/ 1 h 856"/>
              <a:gd name="T8" fmla="*/ 1 w 428"/>
              <a:gd name="T9" fmla="*/ 1 h 856"/>
              <a:gd name="T10" fmla="*/ 1 w 428"/>
              <a:gd name="T11" fmla="*/ 1 h 856"/>
              <a:gd name="T12" fmla="*/ 1 w 428"/>
              <a:gd name="T13" fmla="*/ 1 h 856"/>
              <a:gd name="T14" fmla="*/ 1 w 428"/>
              <a:gd name="T15" fmla="*/ 1 h 856"/>
              <a:gd name="T16" fmla="*/ 0 w 428"/>
              <a:gd name="T17" fmla="*/ 1 h 856"/>
              <a:gd name="T18" fmla="*/ 0 w 428"/>
              <a:gd name="T19" fmla="*/ 1 h 856"/>
              <a:gd name="T20" fmla="*/ 0 w 428"/>
              <a:gd name="T21" fmla="*/ 1 h 856"/>
              <a:gd name="T22" fmla="*/ 0 w 428"/>
              <a:gd name="T23" fmla="*/ 1 h 856"/>
              <a:gd name="T24" fmla="*/ 0 w 428"/>
              <a:gd name="T25" fmla="*/ 1 h 856"/>
              <a:gd name="T26" fmla="*/ 0 w 428"/>
              <a:gd name="T27" fmla="*/ 1 h 856"/>
              <a:gd name="T28" fmla="*/ 0 w 428"/>
              <a:gd name="T29" fmla="*/ 1 h 856"/>
              <a:gd name="T30" fmla="*/ 0 w 428"/>
              <a:gd name="T31" fmla="*/ 1 h 856"/>
              <a:gd name="T32" fmla="*/ 0 w 428"/>
              <a:gd name="T33" fmla="*/ 1 h 856"/>
              <a:gd name="T34" fmla="*/ 0 w 428"/>
              <a:gd name="T35" fmla="*/ 1 h 856"/>
              <a:gd name="T36" fmla="*/ 0 w 428"/>
              <a:gd name="T37" fmla="*/ 1 h 856"/>
              <a:gd name="T38" fmla="*/ 0 w 428"/>
              <a:gd name="T39" fmla="*/ 1 h 856"/>
              <a:gd name="T40" fmla="*/ 0 w 428"/>
              <a:gd name="T41" fmla="*/ 1 h 856"/>
              <a:gd name="T42" fmla="*/ 0 w 428"/>
              <a:gd name="T43" fmla="*/ 1 h 856"/>
              <a:gd name="T44" fmla="*/ 0 w 428"/>
              <a:gd name="T45" fmla="*/ 0 h 856"/>
              <a:gd name="T46" fmla="*/ 0 w 428"/>
              <a:gd name="T47" fmla="*/ 0 h 856"/>
              <a:gd name="T48" fmla="*/ 0 w 428"/>
              <a:gd name="T49" fmla="*/ 0 h 856"/>
              <a:gd name="T50" fmla="*/ 0 w 428"/>
              <a:gd name="T51" fmla="*/ 0 h 856"/>
              <a:gd name="T52" fmla="*/ 0 w 428"/>
              <a:gd name="T53" fmla="*/ 0 h 856"/>
              <a:gd name="T54" fmla="*/ 0 w 428"/>
              <a:gd name="T55" fmla="*/ 0 h 856"/>
              <a:gd name="T56" fmla="*/ 0 w 428"/>
              <a:gd name="T57" fmla="*/ 0 h 856"/>
              <a:gd name="T58" fmla="*/ 0 w 428"/>
              <a:gd name="T59" fmla="*/ 0 h 856"/>
              <a:gd name="T60" fmla="*/ 1 w 428"/>
              <a:gd name="T61" fmla="*/ 0 h 856"/>
              <a:gd name="T62" fmla="*/ 1 w 428"/>
              <a:gd name="T63" fmla="*/ 0 h 856"/>
              <a:gd name="T64" fmla="*/ 1 w 428"/>
              <a:gd name="T65" fmla="*/ 0 h 856"/>
              <a:gd name="T66" fmla="*/ 1 w 428"/>
              <a:gd name="T67" fmla="*/ 0 h 856"/>
              <a:gd name="T68" fmla="*/ 1 w 428"/>
              <a:gd name="T69" fmla="*/ 0 h 856"/>
              <a:gd name="T70" fmla="*/ 1 w 428"/>
              <a:gd name="T71" fmla="*/ 0 h 856"/>
              <a:gd name="T72" fmla="*/ 2 w 428"/>
              <a:gd name="T73" fmla="*/ 0 h 856"/>
              <a:gd name="T74" fmla="*/ 2 w 428"/>
              <a:gd name="T75" fmla="*/ 0 h 856"/>
              <a:gd name="T76" fmla="*/ 2 w 428"/>
              <a:gd name="T77" fmla="*/ 0 h 856"/>
              <a:gd name="T78" fmla="*/ 2 w 428"/>
              <a:gd name="T79" fmla="*/ 0 h 856"/>
              <a:gd name="T80" fmla="*/ 2 w 428"/>
              <a:gd name="T81" fmla="*/ 0 h 856"/>
              <a:gd name="T82" fmla="*/ 2 w 428"/>
              <a:gd name="T83" fmla="*/ 0 h 856"/>
              <a:gd name="T84" fmla="*/ 2 w 428"/>
              <a:gd name="T85" fmla="*/ 0 h 856"/>
              <a:gd name="T86" fmla="*/ 2 w 428"/>
              <a:gd name="T87" fmla="*/ 0 h 856"/>
              <a:gd name="T88" fmla="*/ 2 w 428"/>
              <a:gd name="T89" fmla="*/ 1 h 856"/>
              <a:gd name="T90" fmla="*/ 2 w 428"/>
              <a:gd name="T91" fmla="*/ 1 h 856"/>
              <a:gd name="T92" fmla="*/ 2 w 428"/>
              <a:gd name="T93" fmla="*/ 1 h 856"/>
              <a:gd name="T94" fmla="*/ 2 w 428"/>
              <a:gd name="T95" fmla="*/ 1 h 856"/>
              <a:gd name="T96" fmla="*/ 2 w 428"/>
              <a:gd name="T97" fmla="*/ 1 h 85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428" h="856">
                <a:moveTo>
                  <a:pt x="369" y="662"/>
                </a:moveTo>
                <a:lnTo>
                  <a:pt x="357" y="704"/>
                </a:lnTo>
                <a:lnTo>
                  <a:pt x="360" y="716"/>
                </a:lnTo>
                <a:lnTo>
                  <a:pt x="353" y="725"/>
                </a:lnTo>
                <a:lnTo>
                  <a:pt x="333" y="784"/>
                </a:lnTo>
                <a:lnTo>
                  <a:pt x="325" y="784"/>
                </a:lnTo>
                <a:lnTo>
                  <a:pt x="290" y="753"/>
                </a:lnTo>
                <a:lnTo>
                  <a:pt x="263" y="741"/>
                </a:lnTo>
                <a:lnTo>
                  <a:pt x="248" y="737"/>
                </a:lnTo>
                <a:lnTo>
                  <a:pt x="217" y="737"/>
                </a:lnTo>
                <a:lnTo>
                  <a:pt x="217" y="750"/>
                </a:lnTo>
                <a:lnTo>
                  <a:pt x="201" y="770"/>
                </a:lnTo>
                <a:lnTo>
                  <a:pt x="201" y="817"/>
                </a:lnTo>
                <a:lnTo>
                  <a:pt x="201" y="825"/>
                </a:lnTo>
                <a:lnTo>
                  <a:pt x="187" y="825"/>
                </a:lnTo>
                <a:lnTo>
                  <a:pt x="163" y="850"/>
                </a:lnTo>
                <a:lnTo>
                  <a:pt x="143" y="855"/>
                </a:lnTo>
                <a:lnTo>
                  <a:pt x="120" y="838"/>
                </a:lnTo>
                <a:lnTo>
                  <a:pt x="104" y="842"/>
                </a:lnTo>
                <a:lnTo>
                  <a:pt x="89" y="838"/>
                </a:lnTo>
                <a:lnTo>
                  <a:pt x="89" y="821"/>
                </a:lnTo>
                <a:lnTo>
                  <a:pt x="81" y="814"/>
                </a:lnTo>
                <a:lnTo>
                  <a:pt x="81" y="788"/>
                </a:lnTo>
                <a:lnTo>
                  <a:pt x="73" y="780"/>
                </a:lnTo>
                <a:lnTo>
                  <a:pt x="62" y="770"/>
                </a:lnTo>
                <a:lnTo>
                  <a:pt x="34" y="741"/>
                </a:lnTo>
                <a:lnTo>
                  <a:pt x="31" y="725"/>
                </a:lnTo>
                <a:lnTo>
                  <a:pt x="39" y="708"/>
                </a:lnTo>
                <a:lnTo>
                  <a:pt x="39" y="640"/>
                </a:lnTo>
                <a:lnTo>
                  <a:pt x="50" y="607"/>
                </a:lnTo>
                <a:lnTo>
                  <a:pt x="54" y="582"/>
                </a:lnTo>
                <a:lnTo>
                  <a:pt x="50" y="547"/>
                </a:lnTo>
                <a:lnTo>
                  <a:pt x="50" y="531"/>
                </a:lnTo>
                <a:lnTo>
                  <a:pt x="54" y="527"/>
                </a:lnTo>
                <a:lnTo>
                  <a:pt x="69" y="540"/>
                </a:lnTo>
                <a:lnTo>
                  <a:pt x="77" y="535"/>
                </a:lnTo>
                <a:lnTo>
                  <a:pt x="81" y="506"/>
                </a:lnTo>
                <a:lnTo>
                  <a:pt x="77" y="485"/>
                </a:lnTo>
                <a:lnTo>
                  <a:pt x="62" y="485"/>
                </a:lnTo>
                <a:lnTo>
                  <a:pt x="54" y="476"/>
                </a:lnTo>
                <a:lnTo>
                  <a:pt x="46" y="430"/>
                </a:lnTo>
                <a:lnTo>
                  <a:pt x="58" y="425"/>
                </a:lnTo>
                <a:lnTo>
                  <a:pt x="66" y="417"/>
                </a:lnTo>
                <a:lnTo>
                  <a:pt x="66" y="384"/>
                </a:lnTo>
                <a:lnTo>
                  <a:pt x="69" y="342"/>
                </a:lnTo>
                <a:lnTo>
                  <a:pt x="62" y="321"/>
                </a:lnTo>
                <a:lnTo>
                  <a:pt x="54" y="316"/>
                </a:lnTo>
                <a:lnTo>
                  <a:pt x="58" y="291"/>
                </a:lnTo>
                <a:lnTo>
                  <a:pt x="34" y="224"/>
                </a:lnTo>
                <a:lnTo>
                  <a:pt x="19" y="224"/>
                </a:lnTo>
                <a:lnTo>
                  <a:pt x="0" y="216"/>
                </a:lnTo>
                <a:lnTo>
                  <a:pt x="7" y="199"/>
                </a:lnTo>
                <a:lnTo>
                  <a:pt x="0" y="182"/>
                </a:lnTo>
                <a:lnTo>
                  <a:pt x="15" y="114"/>
                </a:lnTo>
                <a:lnTo>
                  <a:pt x="11" y="85"/>
                </a:lnTo>
                <a:lnTo>
                  <a:pt x="19" y="89"/>
                </a:lnTo>
                <a:lnTo>
                  <a:pt x="39" y="124"/>
                </a:lnTo>
                <a:lnTo>
                  <a:pt x="58" y="136"/>
                </a:lnTo>
                <a:lnTo>
                  <a:pt x="69" y="132"/>
                </a:lnTo>
                <a:lnTo>
                  <a:pt x="97" y="136"/>
                </a:lnTo>
                <a:lnTo>
                  <a:pt x="140" y="120"/>
                </a:lnTo>
                <a:lnTo>
                  <a:pt x="152" y="107"/>
                </a:lnTo>
                <a:lnTo>
                  <a:pt x="181" y="94"/>
                </a:lnTo>
                <a:lnTo>
                  <a:pt x="193" y="73"/>
                </a:lnTo>
                <a:lnTo>
                  <a:pt x="209" y="69"/>
                </a:lnTo>
                <a:lnTo>
                  <a:pt x="232" y="43"/>
                </a:lnTo>
                <a:lnTo>
                  <a:pt x="266" y="30"/>
                </a:lnTo>
                <a:lnTo>
                  <a:pt x="272" y="0"/>
                </a:lnTo>
                <a:lnTo>
                  <a:pt x="290" y="0"/>
                </a:lnTo>
                <a:lnTo>
                  <a:pt x="325" y="26"/>
                </a:lnTo>
                <a:lnTo>
                  <a:pt x="341" y="51"/>
                </a:lnTo>
                <a:lnTo>
                  <a:pt x="349" y="43"/>
                </a:lnTo>
                <a:lnTo>
                  <a:pt x="357" y="43"/>
                </a:lnTo>
                <a:lnTo>
                  <a:pt x="369" y="56"/>
                </a:lnTo>
                <a:lnTo>
                  <a:pt x="364" y="69"/>
                </a:lnTo>
                <a:lnTo>
                  <a:pt x="372" y="85"/>
                </a:lnTo>
                <a:lnTo>
                  <a:pt x="387" y="94"/>
                </a:lnTo>
                <a:lnTo>
                  <a:pt x="396" y="97"/>
                </a:lnTo>
                <a:lnTo>
                  <a:pt x="372" y="107"/>
                </a:lnTo>
                <a:lnTo>
                  <a:pt x="375" y="120"/>
                </a:lnTo>
                <a:lnTo>
                  <a:pt x="403" y="148"/>
                </a:lnTo>
                <a:lnTo>
                  <a:pt x="403" y="178"/>
                </a:lnTo>
                <a:lnTo>
                  <a:pt x="415" y="212"/>
                </a:lnTo>
                <a:lnTo>
                  <a:pt x="415" y="245"/>
                </a:lnTo>
                <a:lnTo>
                  <a:pt x="427" y="271"/>
                </a:lnTo>
                <a:lnTo>
                  <a:pt x="419" y="308"/>
                </a:lnTo>
                <a:lnTo>
                  <a:pt x="415" y="325"/>
                </a:lnTo>
                <a:lnTo>
                  <a:pt x="396" y="329"/>
                </a:lnTo>
                <a:lnTo>
                  <a:pt x="375" y="376"/>
                </a:lnTo>
                <a:lnTo>
                  <a:pt x="380" y="396"/>
                </a:lnTo>
                <a:lnTo>
                  <a:pt x="396" y="421"/>
                </a:lnTo>
                <a:lnTo>
                  <a:pt x="396" y="446"/>
                </a:lnTo>
                <a:lnTo>
                  <a:pt x="384" y="511"/>
                </a:lnTo>
                <a:lnTo>
                  <a:pt x="380" y="547"/>
                </a:lnTo>
                <a:lnTo>
                  <a:pt x="384" y="561"/>
                </a:lnTo>
                <a:lnTo>
                  <a:pt x="369" y="632"/>
                </a:lnTo>
                <a:lnTo>
                  <a:pt x="369" y="658"/>
                </a:lnTo>
                <a:lnTo>
                  <a:pt x="369" y="662"/>
                </a:lnTo>
              </a:path>
            </a:pathLst>
          </a:cu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42" name="Freeform 21"/>
          <p:cNvSpPr>
            <a:spLocks/>
          </p:cNvSpPr>
          <p:nvPr/>
        </p:nvSpPr>
        <p:spPr bwMode="auto">
          <a:xfrm>
            <a:off x="4789488" y="1587500"/>
            <a:ext cx="844550" cy="596900"/>
          </a:xfrm>
          <a:custGeom>
            <a:avLst/>
            <a:gdLst>
              <a:gd name="T0" fmla="*/ 0 w 458"/>
              <a:gd name="T1" fmla="*/ 0 h 498"/>
              <a:gd name="T2" fmla="*/ 0 w 458"/>
              <a:gd name="T3" fmla="*/ 0 h 498"/>
              <a:gd name="T4" fmla="*/ 0 w 458"/>
              <a:gd name="T5" fmla="*/ 0 h 498"/>
              <a:gd name="T6" fmla="*/ 0 w 458"/>
              <a:gd name="T7" fmla="*/ 0 h 498"/>
              <a:gd name="T8" fmla="*/ 1 w 458"/>
              <a:gd name="T9" fmla="*/ 0 h 498"/>
              <a:gd name="T10" fmla="*/ 1 w 458"/>
              <a:gd name="T11" fmla="*/ 0 h 498"/>
              <a:gd name="T12" fmla="*/ 1 w 458"/>
              <a:gd name="T13" fmla="*/ 0 h 498"/>
              <a:gd name="T14" fmla="*/ 2 w 458"/>
              <a:gd name="T15" fmla="*/ 0 h 498"/>
              <a:gd name="T16" fmla="*/ 2 w 458"/>
              <a:gd name="T17" fmla="*/ 0 h 498"/>
              <a:gd name="T18" fmla="*/ 2 w 458"/>
              <a:gd name="T19" fmla="*/ 0 h 498"/>
              <a:gd name="T20" fmla="*/ 2 w 458"/>
              <a:gd name="T21" fmla="*/ 0 h 498"/>
              <a:gd name="T22" fmla="*/ 2 w 458"/>
              <a:gd name="T23" fmla="*/ 0 h 498"/>
              <a:gd name="T24" fmla="*/ 1 w 458"/>
              <a:gd name="T25" fmla="*/ 0 h 498"/>
              <a:gd name="T26" fmla="*/ 1 w 458"/>
              <a:gd name="T27" fmla="*/ 0 h 498"/>
              <a:gd name="T28" fmla="*/ 1 w 458"/>
              <a:gd name="T29" fmla="*/ 0 h 498"/>
              <a:gd name="T30" fmla="*/ 1 w 458"/>
              <a:gd name="T31" fmla="*/ 0 h 498"/>
              <a:gd name="T32" fmla="*/ 1 w 458"/>
              <a:gd name="T33" fmla="*/ 0 h 498"/>
              <a:gd name="T34" fmla="*/ 1 w 458"/>
              <a:gd name="T35" fmla="*/ 0 h 498"/>
              <a:gd name="T36" fmla="*/ 1 w 458"/>
              <a:gd name="T37" fmla="*/ 1 h 498"/>
              <a:gd name="T38" fmla="*/ 1 w 458"/>
              <a:gd name="T39" fmla="*/ 1 h 498"/>
              <a:gd name="T40" fmla="*/ 1 w 458"/>
              <a:gd name="T41" fmla="*/ 1 h 498"/>
              <a:gd name="T42" fmla="*/ 1 w 458"/>
              <a:gd name="T43" fmla="*/ 1 h 498"/>
              <a:gd name="T44" fmla="*/ 1 w 458"/>
              <a:gd name="T45" fmla="*/ 1 h 498"/>
              <a:gd name="T46" fmla="*/ 1 w 458"/>
              <a:gd name="T47" fmla="*/ 1 h 498"/>
              <a:gd name="T48" fmla="*/ 0 w 458"/>
              <a:gd name="T49" fmla="*/ 1 h 498"/>
              <a:gd name="T50" fmla="*/ 0 w 458"/>
              <a:gd name="T51" fmla="*/ 1 h 498"/>
              <a:gd name="T52" fmla="*/ 0 w 458"/>
              <a:gd name="T53" fmla="*/ 1 h 498"/>
              <a:gd name="T54" fmla="*/ 0 w 458"/>
              <a:gd name="T55" fmla="*/ 1 h 498"/>
              <a:gd name="T56" fmla="*/ 0 w 458"/>
              <a:gd name="T57" fmla="*/ 1 h 498"/>
              <a:gd name="T58" fmla="*/ 0 w 458"/>
              <a:gd name="T59" fmla="*/ 1 h 498"/>
              <a:gd name="T60" fmla="*/ 0 w 458"/>
              <a:gd name="T61" fmla="*/ 1 h 498"/>
              <a:gd name="T62" fmla="*/ 0 w 458"/>
              <a:gd name="T63" fmla="*/ 0 h 498"/>
              <a:gd name="T64" fmla="*/ 0 w 458"/>
              <a:gd name="T65" fmla="*/ 0 h 498"/>
              <a:gd name="T66" fmla="*/ 0 w 458"/>
              <a:gd name="T67" fmla="*/ 0 h 498"/>
              <a:gd name="T68" fmla="*/ 0 w 458"/>
              <a:gd name="T69" fmla="*/ 0 h 49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58" h="498">
                <a:moveTo>
                  <a:pt x="4" y="182"/>
                </a:moveTo>
                <a:lnTo>
                  <a:pt x="15" y="176"/>
                </a:lnTo>
                <a:lnTo>
                  <a:pt x="23" y="164"/>
                </a:lnTo>
                <a:lnTo>
                  <a:pt x="0" y="139"/>
                </a:lnTo>
                <a:lnTo>
                  <a:pt x="0" y="117"/>
                </a:lnTo>
                <a:lnTo>
                  <a:pt x="23" y="63"/>
                </a:lnTo>
                <a:lnTo>
                  <a:pt x="47" y="70"/>
                </a:lnTo>
                <a:lnTo>
                  <a:pt x="66" y="70"/>
                </a:lnTo>
                <a:lnTo>
                  <a:pt x="81" y="89"/>
                </a:lnTo>
                <a:lnTo>
                  <a:pt x="127" y="97"/>
                </a:lnTo>
                <a:lnTo>
                  <a:pt x="148" y="93"/>
                </a:lnTo>
                <a:lnTo>
                  <a:pt x="182" y="38"/>
                </a:lnTo>
                <a:lnTo>
                  <a:pt x="205" y="25"/>
                </a:lnTo>
                <a:lnTo>
                  <a:pt x="356" y="25"/>
                </a:lnTo>
                <a:lnTo>
                  <a:pt x="414" y="0"/>
                </a:lnTo>
                <a:lnTo>
                  <a:pt x="419" y="12"/>
                </a:lnTo>
                <a:lnTo>
                  <a:pt x="403" y="30"/>
                </a:lnTo>
                <a:lnTo>
                  <a:pt x="411" y="59"/>
                </a:lnTo>
                <a:lnTo>
                  <a:pt x="426" y="76"/>
                </a:lnTo>
                <a:lnTo>
                  <a:pt x="438" y="123"/>
                </a:lnTo>
                <a:lnTo>
                  <a:pt x="457" y="147"/>
                </a:lnTo>
                <a:lnTo>
                  <a:pt x="446" y="164"/>
                </a:lnTo>
                <a:lnTo>
                  <a:pt x="414" y="172"/>
                </a:lnTo>
                <a:lnTo>
                  <a:pt x="388" y="155"/>
                </a:lnTo>
                <a:lnTo>
                  <a:pt x="380" y="164"/>
                </a:lnTo>
                <a:lnTo>
                  <a:pt x="368" y="189"/>
                </a:lnTo>
                <a:lnTo>
                  <a:pt x="334" y="194"/>
                </a:lnTo>
                <a:lnTo>
                  <a:pt x="329" y="210"/>
                </a:lnTo>
                <a:lnTo>
                  <a:pt x="334" y="222"/>
                </a:lnTo>
                <a:lnTo>
                  <a:pt x="314" y="236"/>
                </a:lnTo>
                <a:lnTo>
                  <a:pt x="314" y="248"/>
                </a:lnTo>
                <a:lnTo>
                  <a:pt x="322" y="269"/>
                </a:lnTo>
                <a:lnTo>
                  <a:pt x="322" y="286"/>
                </a:lnTo>
                <a:lnTo>
                  <a:pt x="334" y="291"/>
                </a:lnTo>
                <a:lnTo>
                  <a:pt x="344" y="303"/>
                </a:lnTo>
                <a:lnTo>
                  <a:pt x="348" y="315"/>
                </a:lnTo>
                <a:lnTo>
                  <a:pt x="341" y="341"/>
                </a:lnTo>
                <a:lnTo>
                  <a:pt x="298" y="353"/>
                </a:lnTo>
                <a:lnTo>
                  <a:pt x="283" y="391"/>
                </a:lnTo>
                <a:lnTo>
                  <a:pt x="271" y="391"/>
                </a:lnTo>
                <a:lnTo>
                  <a:pt x="256" y="379"/>
                </a:lnTo>
                <a:lnTo>
                  <a:pt x="244" y="379"/>
                </a:lnTo>
                <a:lnTo>
                  <a:pt x="220" y="395"/>
                </a:lnTo>
                <a:lnTo>
                  <a:pt x="209" y="416"/>
                </a:lnTo>
                <a:lnTo>
                  <a:pt x="202" y="416"/>
                </a:lnTo>
                <a:lnTo>
                  <a:pt x="185" y="426"/>
                </a:lnTo>
                <a:lnTo>
                  <a:pt x="159" y="487"/>
                </a:lnTo>
                <a:lnTo>
                  <a:pt x="150" y="497"/>
                </a:lnTo>
                <a:lnTo>
                  <a:pt x="132" y="493"/>
                </a:lnTo>
                <a:lnTo>
                  <a:pt x="112" y="497"/>
                </a:lnTo>
                <a:lnTo>
                  <a:pt x="100" y="487"/>
                </a:lnTo>
                <a:lnTo>
                  <a:pt x="105" y="459"/>
                </a:lnTo>
                <a:lnTo>
                  <a:pt x="88" y="446"/>
                </a:lnTo>
                <a:lnTo>
                  <a:pt x="73" y="442"/>
                </a:lnTo>
                <a:lnTo>
                  <a:pt x="47" y="450"/>
                </a:lnTo>
                <a:lnTo>
                  <a:pt x="39" y="463"/>
                </a:lnTo>
                <a:lnTo>
                  <a:pt x="23" y="463"/>
                </a:lnTo>
                <a:lnTo>
                  <a:pt x="23" y="450"/>
                </a:lnTo>
                <a:lnTo>
                  <a:pt x="23" y="438"/>
                </a:lnTo>
                <a:lnTo>
                  <a:pt x="12" y="426"/>
                </a:lnTo>
                <a:lnTo>
                  <a:pt x="15" y="404"/>
                </a:lnTo>
                <a:lnTo>
                  <a:pt x="8" y="381"/>
                </a:lnTo>
                <a:lnTo>
                  <a:pt x="31" y="307"/>
                </a:lnTo>
                <a:lnTo>
                  <a:pt x="27" y="257"/>
                </a:lnTo>
                <a:lnTo>
                  <a:pt x="31" y="244"/>
                </a:lnTo>
                <a:lnTo>
                  <a:pt x="42" y="240"/>
                </a:lnTo>
                <a:lnTo>
                  <a:pt x="47" y="226"/>
                </a:lnTo>
                <a:lnTo>
                  <a:pt x="39" y="210"/>
                </a:lnTo>
                <a:lnTo>
                  <a:pt x="23" y="199"/>
                </a:lnTo>
                <a:lnTo>
                  <a:pt x="4" y="182"/>
                </a:lnTo>
              </a:path>
            </a:pathLst>
          </a:custGeom>
          <a:solidFill>
            <a:srgbClr val="FF00FF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3600" tIns="35993" rIns="3600" bIns="35993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43" name="Freeform 22"/>
          <p:cNvSpPr>
            <a:spLocks/>
          </p:cNvSpPr>
          <p:nvPr/>
        </p:nvSpPr>
        <p:spPr bwMode="auto">
          <a:xfrm>
            <a:off x="3111500" y="1836739"/>
            <a:ext cx="1120775" cy="949325"/>
          </a:xfrm>
          <a:custGeom>
            <a:avLst/>
            <a:gdLst>
              <a:gd name="T0" fmla="*/ 2 w 617"/>
              <a:gd name="T1" fmla="*/ 0 h 837"/>
              <a:gd name="T2" fmla="*/ 2 w 617"/>
              <a:gd name="T3" fmla="*/ 0 h 837"/>
              <a:gd name="T4" fmla="*/ 2 w 617"/>
              <a:gd name="T5" fmla="*/ 0 h 837"/>
              <a:gd name="T6" fmla="*/ 2 w 617"/>
              <a:gd name="T7" fmla="*/ 0 h 837"/>
              <a:gd name="T8" fmla="*/ 2 w 617"/>
              <a:gd name="T9" fmla="*/ 0 h 837"/>
              <a:gd name="T10" fmla="*/ 2 w 617"/>
              <a:gd name="T11" fmla="*/ 0 h 837"/>
              <a:gd name="T12" fmla="*/ 2 w 617"/>
              <a:gd name="T13" fmla="*/ 0 h 837"/>
              <a:gd name="T14" fmla="*/ 2 w 617"/>
              <a:gd name="T15" fmla="*/ 0 h 837"/>
              <a:gd name="T16" fmla="*/ 2 w 617"/>
              <a:gd name="T17" fmla="*/ 0 h 837"/>
              <a:gd name="T18" fmla="*/ 2 w 617"/>
              <a:gd name="T19" fmla="*/ 0 h 837"/>
              <a:gd name="T20" fmla="*/ 2 w 617"/>
              <a:gd name="T21" fmla="*/ 0 h 837"/>
              <a:gd name="T22" fmla="*/ 2 w 617"/>
              <a:gd name="T23" fmla="*/ 0 h 837"/>
              <a:gd name="T24" fmla="*/ 2 w 617"/>
              <a:gd name="T25" fmla="*/ 0 h 837"/>
              <a:gd name="T26" fmla="*/ 2 w 617"/>
              <a:gd name="T27" fmla="*/ 0 h 837"/>
              <a:gd name="T28" fmla="*/ 2 w 617"/>
              <a:gd name="T29" fmla="*/ 0 h 837"/>
              <a:gd name="T30" fmla="*/ 2 w 617"/>
              <a:gd name="T31" fmla="*/ 0 h 837"/>
              <a:gd name="T32" fmla="*/ 2 w 617"/>
              <a:gd name="T33" fmla="*/ 0 h 837"/>
              <a:gd name="T34" fmla="*/ 2 w 617"/>
              <a:gd name="T35" fmla="*/ 0 h 837"/>
              <a:gd name="T36" fmla="*/ 2 w 617"/>
              <a:gd name="T37" fmla="*/ 0 h 837"/>
              <a:gd name="T38" fmla="*/ 2 w 617"/>
              <a:gd name="T39" fmla="*/ 0 h 837"/>
              <a:gd name="T40" fmla="*/ 2 w 617"/>
              <a:gd name="T41" fmla="*/ 0 h 837"/>
              <a:gd name="T42" fmla="*/ 2 w 617"/>
              <a:gd name="T43" fmla="*/ 0 h 837"/>
              <a:gd name="T44" fmla="*/ 1 w 617"/>
              <a:gd name="T45" fmla="*/ 0 h 837"/>
              <a:gd name="T46" fmla="*/ 1 w 617"/>
              <a:gd name="T47" fmla="*/ 0 h 837"/>
              <a:gd name="T48" fmla="*/ 1 w 617"/>
              <a:gd name="T49" fmla="*/ 1 h 837"/>
              <a:gd name="T50" fmla="*/ 1 w 617"/>
              <a:gd name="T51" fmla="*/ 1 h 837"/>
              <a:gd name="T52" fmla="*/ 1 w 617"/>
              <a:gd name="T53" fmla="*/ 1 h 837"/>
              <a:gd name="T54" fmla="*/ 1 w 617"/>
              <a:gd name="T55" fmla="*/ 1 h 837"/>
              <a:gd name="T56" fmla="*/ 1 w 617"/>
              <a:gd name="T57" fmla="*/ 1 h 837"/>
              <a:gd name="T58" fmla="*/ 1 w 617"/>
              <a:gd name="T59" fmla="*/ 1 h 837"/>
              <a:gd name="T60" fmla="*/ 1 w 617"/>
              <a:gd name="T61" fmla="*/ 1 h 837"/>
              <a:gd name="T62" fmla="*/ 0 w 617"/>
              <a:gd name="T63" fmla="*/ 1 h 837"/>
              <a:gd name="T64" fmla="*/ 0 w 617"/>
              <a:gd name="T65" fmla="*/ 1 h 837"/>
              <a:gd name="T66" fmla="*/ 0 w 617"/>
              <a:gd name="T67" fmla="*/ 0 h 837"/>
              <a:gd name="T68" fmla="*/ 0 w 617"/>
              <a:gd name="T69" fmla="*/ 0 h 837"/>
              <a:gd name="T70" fmla="*/ 0 w 617"/>
              <a:gd name="T71" fmla="*/ 0 h 837"/>
              <a:gd name="T72" fmla="*/ 0 w 617"/>
              <a:gd name="T73" fmla="*/ 0 h 837"/>
              <a:gd name="T74" fmla="*/ 0 w 617"/>
              <a:gd name="T75" fmla="*/ 0 h 837"/>
              <a:gd name="T76" fmla="*/ 0 w 617"/>
              <a:gd name="T77" fmla="*/ 0 h 837"/>
              <a:gd name="T78" fmla="*/ 0 w 617"/>
              <a:gd name="T79" fmla="*/ 0 h 837"/>
              <a:gd name="T80" fmla="*/ 0 w 617"/>
              <a:gd name="T81" fmla="*/ 0 h 837"/>
              <a:gd name="T82" fmla="*/ 0 w 617"/>
              <a:gd name="T83" fmla="*/ 0 h 837"/>
              <a:gd name="T84" fmla="*/ 1 w 617"/>
              <a:gd name="T85" fmla="*/ 0 h 837"/>
              <a:gd name="T86" fmla="*/ 0 w 617"/>
              <a:gd name="T87" fmla="*/ 0 h 837"/>
              <a:gd name="T88" fmla="*/ 0 w 617"/>
              <a:gd name="T89" fmla="*/ 0 h 837"/>
              <a:gd name="T90" fmla="*/ 0 w 617"/>
              <a:gd name="T91" fmla="*/ 0 h 837"/>
              <a:gd name="T92" fmla="*/ 1 w 617"/>
              <a:gd name="T93" fmla="*/ 0 h 837"/>
              <a:gd name="T94" fmla="*/ 1 w 617"/>
              <a:gd name="T95" fmla="*/ 0 h 837"/>
              <a:gd name="T96" fmla="*/ 1 w 617"/>
              <a:gd name="T97" fmla="*/ 0 h 837"/>
              <a:gd name="T98" fmla="*/ 1 w 617"/>
              <a:gd name="T99" fmla="*/ 0 h 837"/>
              <a:gd name="T100" fmla="*/ 1 w 617"/>
              <a:gd name="T101" fmla="*/ 0 h 837"/>
              <a:gd name="T102" fmla="*/ 1 w 617"/>
              <a:gd name="T103" fmla="*/ 0 h 837"/>
              <a:gd name="T104" fmla="*/ 1 w 617"/>
              <a:gd name="T105" fmla="*/ 0 h 837"/>
              <a:gd name="T106" fmla="*/ 2 w 617"/>
              <a:gd name="T107" fmla="*/ 0 h 837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17" h="837">
                <a:moveTo>
                  <a:pt x="452" y="0"/>
                </a:moveTo>
                <a:lnTo>
                  <a:pt x="465" y="6"/>
                </a:lnTo>
                <a:lnTo>
                  <a:pt x="465" y="56"/>
                </a:lnTo>
                <a:lnTo>
                  <a:pt x="467" y="77"/>
                </a:lnTo>
                <a:lnTo>
                  <a:pt x="484" y="90"/>
                </a:lnTo>
                <a:lnTo>
                  <a:pt x="500" y="114"/>
                </a:lnTo>
                <a:lnTo>
                  <a:pt x="521" y="124"/>
                </a:lnTo>
                <a:lnTo>
                  <a:pt x="512" y="151"/>
                </a:lnTo>
                <a:lnTo>
                  <a:pt x="474" y="208"/>
                </a:lnTo>
                <a:lnTo>
                  <a:pt x="473" y="239"/>
                </a:lnTo>
                <a:lnTo>
                  <a:pt x="497" y="269"/>
                </a:lnTo>
                <a:lnTo>
                  <a:pt x="509" y="318"/>
                </a:lnTo>
                <a:lnTo>
                  <a:pt x="528" y="367"/>
                </a:lnTo>
                <a:lnTo>
                  <a:pt x="528" y="388"/>
                </a:lnTo>
                <a:lnTo>
                  <a:pt x="508" y="396"/>
                </a:lnTo>
                <a:lnTo>
                  <a:pt x="507" y="407"/>
                </a:lnTo>
                <a:lnTo>
                  <a:pt x="489" y="407"/>
                </a:lnTo>
                <a:lnTo>
                  <a:pt x="471" y="400"/>
                </a:lnTo>
                <a:lnTo>
                  <a:pt x="466" y="401"/>
                </a:lnTo>
                <a:lnTo>
                  <a:pt x="465" y="410"/>
                </a:lnTo>
                <a:lnTo>
                  <a:pt x="465" y="460"/>
                </a:lnTo>
                <a:lnTo>
                  <a:pt x="474" y="476"/>
                </a:lnTo>
                <a:lnTo>
                  <a:pt x="479" y="496"/>
                </a:lnTo>
                <a:lnTo>
                  <a:pt x="500" y="527"/>
                </a:lnTo>
                <a:lnTo>
                  <a:pt x="508" y="526"/>
                </a:lnTo>
                <a:lnTo>
                  <a:pt x="525" y="518"/>
                </a:lnTo>
                <a:lnTo>
                  <a:pt x="538" y="521"/>
                </a:lnTo>
                <a:lnTo>
                  <a:pt x="544" y="524"/>
                </a:lnTo>
                <a:lnTo>
                  <a:pt x="575" y="569"/>
                </a:lnTo>
                <a:lnTo>
                  <a:pt x="585" y="606"/>
                </a:lnTo>
                <a:lnTo>
                  <a:pt x="604" y="614"/>
                </a:lnTo>
                <a:lnTo>
                  <a:pt x="614" y="626"/>
                </a:lnTo>
                <a:lnTo>
                  <a:pt x="616" y="643"/>
                </a:lnTo>
                <a:lnTo>
                  <a:pt x="612" y="674"/>
                </a:lnTo>
                <a:lnTo>
                  <a:pt x="602" y="685"/>
                </a:lnTo>
                <a:lnTo>
                  <a:pt x="587" y="685"/>
                </a:lnTo>
                <a:lnTo>
                  <a:pt x="561" y="650"/>
                </a:lnTo>
                <a:lnTo>
                  <a:pt x="538" y="653"/>
                </a:lnTo>
                <a:lnTo>
                  <a:pt x="539" y="678"/>
                </a:lnTo>
                <a:lnTo>
                  <a:pt x="510" y="713"/>
                </a:lnTo>
                <a:lnTo>
                  <a:pt x="502" y="710"/>
                </a:lnTo>
                <a:lnTo>
                  <a:pt x="486" y="686"/>
                </a:lnTo>
                <a:lnTo>
                  <a:pt x="471" y="685"/>
                </a:lnTo>
                <a:lnTo>
                  <a:pt x="444" y="701"/>
                </a:lnTo>
                <a:lnTo>
                  <a:pt x="401" y="712"/>
                </a:lnTo>
                <a:lnTo>
                  <a:pt x="372" y="695"/>
                </a:lnTo>
                <a:lnTo>
                  <a:pt x="365" y="694"/>
                </a:lnTo>
                <a:lnTo>
                  <a:pt x="360" y="725"/>
                </a:lnTo>
                <a:lnTo>
                  <a:pt x="347" y="742"/>
                </a:lnTo>
                <a:lnTo>
                  <a:pt x="346" y="756"/>
                </a:lnTo>
                <a:lnTo>
                  <a:pt x="320" y="774"/>
                </a:lnTo>
                <a:lnTo>
                  <a:pt x="321" y="794"/>
                </a:lnTo>
                <a:lnTo>
                  <a:pt x="318" y="820"/>
                </a:lnTo>
                <a:lnTo>
                  <a:pt x="308" y="818"/>
                </a:lnTo>
                <a:lnTo>
                  <a:pt x="303" y="836"/>
                </a:lnTo>
                <a:lnTo>
                  <a:pt x="279" y="834"/>
                </a:lnTo>
                <a:lnTo>
                  <a:pt x="255" y="824"/>
                </a:lnTo>
                <a:lnTo>
                  <a:pt x="250" y="836"/>
                </a:lnTo>
                <a:lnTo>
                  <a:pt x="225" y="832"/>
                </a:lnTo>
                <a:lnTo>
                  <a:pt x="219" y="814"/>
                </a:lnTo>
                <a:lnTo>
                  <a:pt x="202" y="811"/>
                </a:lnTo>
                <a:lnTo>
                  <a:pt x="171" y="826"/>
                </a:lnTo>
                <a:lnTo>
                  <a:pt x="159" y="826"/>
                </a:lnTo>
                <a:lnTo>
                  <a:pt x="87" y="781"/>
                </a:lnTo>
                <a:lnTo>
                  <a:pt x="81" y="773"/>
                </a:lnTo>
                <a:lnTo>
                  <a:pt x="74" y="769"/>
                </a:lnTo>
                <a:lnTo>
                  <a:pt x="45" y="714"/>
                </a:lnTo>
                <a:lnTo>
                  <a:pt x="58" y="708"/>
                </a:lnTo>
                <a:lnTo>
                  <a:pt x="59" y="697"/>
                </a:lnTo>
                <a:lnTo>
                  <a:pt x="46" y="682"/>
                </a:lnTo>
                <a:lnTo>
                  <a:pt x="48" y="655"/>
                </a:lnTo>
                <a:lnTo>
                  <a:pt x="60" y="640"/>
                </a:lnTo>
                <a:lnTo>
                  <a:pt x="70" y="613"/>
                </a:lnTo>
                <a:lnTo>
                  <a:pt x="89" y="600"/>
                </a:lnTo>
                <a:lnTo>
                  <a:pt x="88" y="568"/>
                </a:lnTo>
                <a:lnTo>
                  <a:pt x="69" y="548"/>
                </a:lnTo>
                <a:lnTo>
                  <a:pt x="50" y="544"/>
                </a:lnTo>
                <a:lnTo>
                  <a:pt x="27" y="515"/>
                </a:lnTo>
                <a:lnTo>
                  <a:pt x="24" y="499"/>
                </a:lnTo>
                <a:lnTo>
                  <a:pt x="0" y="457"/>
                </a:lnTo>
                <a:lnTo>
                  <a:pt x="29" y="433"/>
                </a:lnTo>
                <a:lnTo>
                  <a:pt x="82" y="434"/>
                </a:lnTo>
                <a:lnTo>
                  <a:pt x="92" y="419"/>
                </a:lnTo>
                <a:lnTo>
                  <a:pt x="125" y="400"/>
                </a:lnTo>
                <a:lnTo>
                  <a:pt x="124" y="370"/>
                </a:lnTo>
                <a:lnTo>
                  <a:pt x="140" y="352"/>
                </a:lnTo>
                <a:lnTo>
                  <a:pt x="130" y="325"/>
                </a:lnTo>
                <a:lnTo>
                  <a:pt x="100" y="290"/>
                </a:lnTo>
                <a:lnTo>
                  <a:pt x="100" y="259"/>
                </a:lnTo>
                <a:lnTo>
                  <a:pt x="78" y="244"/>
                </a:lnTo>
                <a:lnTo>
                  <a:pt x="77" y="193"/>
                </a:lnTo>
                <a:lnTo>
                  <a:pt x="117" y="167"/>
                </a:lnTo>
                <a:lnTo>
                  <a:pt x="154" y="174"/>
                </a:lnTo>
                <a:lnTo>
                  <a:pt x="159" y="170"/>
                </a:lnTo>
                <a:lnTo>
                  <a:pt x="167" y="170"/>
                </a:lnTo>
                <a:lnTo>
                  <a:pt x="188" y="160"/>
                </a:lnTo>
                <a:lnTo>
                  <a:pt x="220" y="158"/>
                </a:lnTo>
                <a:lnTo>
                  <a:pt x="239" y="150"/>
                </a:lnTo>
                <a:lnTo>
                  <a:pt x="266" y="150"/>
                </a:lnTo>
                <a:lnTo>
                  <a:pt x="288" y="170"/>
                </a:lnTo>
                <a:lnTo>
                  <a:pt x="316" y="173"/>
                </a:lnTo>
                <a:lnTo>
                  <a:pt x="322" y="167"/>
                </a:lnTo>
                <a:lnTo>
                  <a:pt x="346" y="127"/>
                </a:lnTo>
                <a:lnTo>
                  <a:pt x="392" y="88"/>
                </a:lnTo>
                <a:lnTo>
                  <a:pt x="392" y="72"/>
                </a:lnTo>
                <a:lnTo>
                  <a:pt x="381" y="53"/>
                </a:lnTo>
                <a:lnTo>
                  <a:pt x="386" y="40"/>
                </a:lnTo>
                <a:lnTo>
                  <a:pt x="417" y="31"/>
                </a:lnTo>
              </a:path>
            </a:pathLst>
          </a:custGeom>
          <a:gradFill rotWithShape="0">
            <a:gsLst>
              <a:gs pos="0">
                <a:srgbClr val="339966"/>
              </a:gs>
              <a:gs pos="50000">
                <a:srgbClr val="66FFFF"/>
              </a:gs>
              <a:gs pos="100000">
                <a:srgbClr val="339966"/>
              </a:gs>
            </a:gsLst>
            <a:lin ang="18900000" scaled="1"/>
          </a:gra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91424" tIns="45712" rIns="91424" bIns="45712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7412" name="Text Box 23"/>
          <p:cNvSpPr txBox="1">
            <a:spLocks noChangeArrowheads="1"/>
          </p:cNvSpPr>
          <p:nvPr/>
        </p:nvSpPr>
        <p:spPr bwMode="auto">
          <a:xfrm>
            <a:off x="4851401" y="2616200"/>
            <a:ext cx="2333625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 dirty="0">
                <a:solidFill>
                  <a:srgbClr val="000000"/>
                </a:solidFill>
              </a:rPr>
              <a:t>Monica Santagada</a:t>
            </a:r>
          </a:p>
        </p:txBody>
      </p:sp>
      <p:sp>
        <p:nvSpPr>
          <p:cNvPr id="17413" name="Text Box 24"/>
          <p:cNvSpPr txBox="1">
            <a:spLocks noChangeArrowheads="1"/>
          </p:cNvSpPr>
          <p:nvPr/>
        </p:nvSpPr>
        <p:spPr bwMode="auto">
          <a:xfrm>
            <a:off x="5207001" y="2259013"/>
            <a:ext cx="2016125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 dirty="0">
                <a:solidFill>
                  <a:srgbClr val="000000"/>
                </a:solidFill>
              </a:rPr>
              <a:t>Enrico Voltattorni</a:t>
            </a:r>
          </a:p>
        </p:txBody>
      </p:sp>
      <p:sp>
        <p:nvSpPr>
          <p:cNvPr id="17414" name="Text Box 25"/>
          <p:cNvSpPr txBox="1">
            <a:spLocks noChangeArrowheads="1"/>
          </p:cNvSpPr>
          <p:nvPr/>
        </p:nvSpPr>
        <p:spPr bwMode="auto">
          <a:xfrm>
            <a:off x="2700338" y="2060576"/>
            <a:ext cx="1447800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Anna</a:t>
            </a:r>
            <a:r>
              <a:rPr kumimoji="0" lang="it-IT" sz="1300" b="0">
                <a:solidFill>
                  <a:srgbClr val="000000"/>
                </a:solidFill>
              </a:rPr>
              <a:t> </a:t>
            </a:r>
            <a:r>
              <a:rPr kumimoji="0" lang="it-IT" sz="1400">
                <a:solidFill>
                  <a:srgbClr val="000000"/>
                </a:solidFill>
              </a:rPr>
              <a:t>Audrito</a:t>
            </a:r>
          </a:p>
        </p:txBody>
      </p:sp>
      <p:sp>
        <p:nvSpPr>
          <p:cNvPr id="17415" name="Text Box 26"/>
          <p:cNvSpPr txBox="1">
            <a:spLocks noChangeArrowheads="1"/>
          </p:cNvSpPr>
          <p:nvPr/>
        </p:nvSpPr>
        <p:spPr bwMode="auto">
          <a:xfrm>
            <a:off x="3302000" y="1435100"/>
            <a:ext cx="1858963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Roberto Cozzi</a:t>
            </a:r>
          </a:p>
        </p:txBody>
      </p:sp>
      <p:sp>
        <p:nvSpPr>
          <p:cNvPr id="17416" name="Text Box 27"/>
          <p:cNvSpPr txBox="1">
            <a:spLocks noChangeArrowheads="1"/>
          </p:cNvSpPr>
          <p:nvPr/>
        </p:nvSpPr>
        <p:spPr bwMode="auto">
          <a:xfrm>
            <a:off x="3759200" y="3194050"/>
            <a:ext cx="1447800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Paolo Boanini</a:t>
            </a:r>
          </a:p>
        </p:txBody>
      </p:sp>
      <p:sp>
        <p:nvSpPr>
          <p:cNvPr id="17417" name="Text Box 28"/>
          <p:cNvSpPr txBox="1">
            <a:spLocks noChangeArrowheads="1"/>
          </p:cNvSpPr>
          <p:nvPr/>
        </p:nvSpPr>
        <p:spPr bwMode="auto">
          <a:xfrm>
            <a:off x="4102100" y="3721100"/>
            <a:ext cx="1947863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Maria Federica Olivieri</a:t>
            </a:r>
          </a:p>
        </p:txBody>
      </p:sp>
      <p:sp>
        <p:nvSpPr>
          <p:cNvPr id="17418" name="Text Box 29"/>
          <p:cNvSpPr txBox="1">
            <a:spLocks noChangeArrowheads="1"/>
          </p:cNvSpPr>
          <p:nvPr/>
        </p:nvSpPr>
        <p:spPr bwMode="auto">
          <a:xfrm>
            <a:off x="2890838" y="4078288"/>
            <a:ext cx="2393950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 dirty="0">
                <a:solidFill>
                  <a:srgbClr val="000000"/>
                </a:solidFill>
              </a:rPr>
              <a:t>Irma Mameli </a:t>
            </a:r>
          </a:p>
        </p:txBody>
      </p:sp>
      <p:sp>
        <p:nvSpPr>
          <p:cNvPr id="17419" name="Text Box 30"/>
          <p:cNvSpPr txBox="1">
            <a:spLocks noChangeArrowheads="1"/>
          </p:cNvSpPr>
          <p:nvPr/>
        </p:nvSpPr>
        <p:spPr bwMode="auto">
          <a:xfrm>
            <a:off x="5732463" y="3498850"/>
            <a:ext cx="2305050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Giovanni Assetta</a:t>
            </a:r>
          </a:p>
        </p:txBody>
      </p:sp>
      <p:sp>
        <p:nvSpPr>
          <p:cNvPr id="17420" name="Text Box 32"/>
          <p:cNvSpPr txBox="1">
            <a:spLocks noChangeArrowheads="1"/>
          </p:cNvSpPr>
          <p:nvPr/>
        </p:nvSpPr>
        <p:spPr bwMode="auto">
          <a:xfrm>
            <a:off x="5797550" y="5653088"/>
            <a:ext cx="1447800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Giulia</a:t>
            </a:r>
            <a:r>
              <a:rPr kumimoji="0" lang="it-IT" sz="1300" b="0">
                <a:solidFill>
                  <a:srgbClr val="000000"/>
                </a:solidFill>
              </a:rPr>
              <a:t> </a:t>
            </a:r>
            <a:r>
              <a:rPr kumimoji="0" lang="it-IT" sz="1400">
                <a:solidFill>
                  <a:srgbClr val="000000"/>
                </a:solidFill>
              </a:rPr>
              <a:t>Manfrè</a:t>
            </a:r>
          </a:p>
        </p:txBody>
      </p:sp>
      <p:sp>
        <p:nvSpPr>
          <p:cNvPr id="17421" name="Text Box 33"/>
          <p:cNvSpPr txBox="1">
            <a:spLocks noChangeArrowheads="1"/>
          </p:cNvSpPr>
          <p:nvPr/>
        </p:nvSpPr>
        <p:spPr bwMode="auto">
          <a:xfrm>
            <a:off x="323850" y="1397001"/>
            <a:ext cx="3314700" cy="585999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Piemonte/V. D’Aosta – 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A. Audrito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Lombardia 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F31107"/>
                </a:solidFill>
              </a:rPr>
              <a:t>R. Cozzi 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Liguria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FF0000"/>
                </a:solidFill>
              </a:rPr>
              <a:t>Raineri Luciano 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Veneto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chemeClr val="tx2"/>
                </a:solidFill>
              </a:rPr>
              <a:t>E. Voltattorni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000000"/>
                </a:solidFill>
              </a:rPr>
              <a:t>TAA – FVG 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G. Rossi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Emilia Romagna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M. Santagada 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Toscana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P. Boanini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Marche/Umbria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S. Nanni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Roma/Lazio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M. F. Olivieri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Abruzzo/Molise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G. Assetta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Sardegna</a:t>
            </a:r>
          </a:p>
          <a:p>
            <a:pPr eaLnBrk="1" hangingPunct="1">
              <a:defRPr/>
            </a:pPr>
            <a:r>
              <a:rPr lang="it-IT" sz="1400" b="0" dirty="0" err="1">
                <a:solidFill>
                  <a:srgbClr val="F31107"/>
                </a:solidFill>
              </a:rPr>
              <a:t>I.Mameli</a:t>
            </a:r>
            <a:endParaRPr lang="it-IT" sz="1400" b="0" dirty="0">
              <a:solidFill>
                <a:srgbClr val="F31107"/>
              </a:solidFill>
            </a:endParaRPr>
          </a:p>
          <a:p>
            <a:pPr eaLnBrk="1" hangingPunct="1">
              <a:defRPr/>
            </a:pPr>
            <a:endParaRPr lang="it-IT" sz="1400" b="0" dirty="0">
              <a:solidFill>
                <a:srgbClr val="F31107"/>
              </a:solidFill>
            </a:endParaRPr>
          </a:p>
          <a:p>
            <a:pPr eaLnBrk="1" hangingPunct="1">
              <a:defRPr/>
            </a:pPr>
            <a:endParaRPr lang="it-IT" sz="1300" b="0" dirty="0">
              <a:solidFill>
                <a:srgbClr val="F31107"/>
              </a:solidFill>
            </a:endParaRPr>
          </a:p>
          <a:p>
            <a:pPr eaLnBrk="1" hangingPunct="1">
              <a:defRPr/>
            </a:pPr>
            <a:endParaRPr lang="it-IT" sz="1300" b="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it-IT" sz="1300" b="0" dirty="0">
              <a:solidFill>
                <a:srgbClr val="000000"/>
              </a:solidFill>
            </a:endParaRPr>
          </a:p>
        </p:txBody>
      </p:sp>
      <p:sp>
        <p:nvSpPr>
          <p:cNvPr id="17422" name="Text Box 35"/>
          <p:cNvSpPr txBox="1">
            <a:spLocks noChangeArrowheads="1"/>
          </p:cNvSpPr>
          <p:nvPr/>
        </p:nvSpPr>
        <p:spPr bwMode="auto">
          <a:xfrm>
            <a:off x="6586538" y="5084763"/>
            <a:ext cx="1954212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Antonio Marraffa</a:t>
            </a:r>
            <a:r>
              <a:rPr kumimoji="0" lang="it-IT" sz="1300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7423" name="Text Box 36"/>
          <p:cNvSpPr txBox="1">
            <a:spLocks noChangeArrowheads="1"/>
          </p:cNvSpPr>
          <p:nvPr/>
        </p:nvSpPr>
        <p:spPr bwMode="auto">
          <a:xfrm>
            <a:off x="5076826" y="4294188"/>
            <a:ext cx="1939925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Ugo Longino</a:t>
            </a:r>
          </a:p>
        </p:txBody>
      </p:sp>
      <p:sp>
        <p:nvSpPr>
          <p:cNvPr id="17424" name="Rectangle 37"/>
          <p:cNvSpPr>
            <a:spLocks noChangeArrowheads="1"/>
          </p:cNvSpPr>
          <p:nvPr/>
        </p:nvSpPr>
        <p:spPr bwMode="auto">
          <a:xfrm>
            <a:off x="6675438" y="4113214"/>
            <a:ext cx="2065181" cy="236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marL="1093595" lvl="1" indent="-457119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it-IT" sz="1400" b="1" dirty="0">
                <a:solidFill>
                  <a:srgbClr val="000000"/>
                </a:solidFill>
                <a:latin typeface="Franklin Gothic Medium" pitchFamily="34" charset="0"/>
              </a:rPr>
              <a:t>Rosanna Pignatari</a:t>
            </a:r>
          </a:p>
        </p:txBody>
      </p:sp>
      <p:sp>
        <p:nvSpPr>
          <p:cNvPr id="17425" name="Text Box 56"/>
          <p:cNvSpPr txBox="1">
            <a:spLocks noChangeArrowheads="1"/>
          </p:cNvSpPr>
          <p:nvPr/>
        </p:nvSpPr>
        <p:spPr bwMode="auto">
          <a:xfrm>
            <a:off x="2744788" y="2854325"/>
            <a:ext cx="2381250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 dirty="0">
                <a:solidFill>
                  <a:srgbClr val="000000"/>
                </a:solidFill>
              </a:rPr>
              <a:t>Raineri Luciano </a:t>
            </a:r>
          </a:p>
        </p:txBody>
      </p:sp>
      <p:sp>
        <p:nvSpPr>
          <p:cNvPr id="17426" name="Text Box 57"/>
          <p:cNvSpPr txBox="1">
            <a:spLocks noChangeArrowheads="1"/>
          </p:cNvSpPr>
          <p:nvPr/>
        </p:nvSpPr>
        <p:spPr bwMode="auto">
          <a:xfrm>
            <a:off x="5076825" y="1438275"/>
            <a:ext cx="2016125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>
                <a:solidFill>
                  <a:srgbClr val="000000"/>
                </a:solidFill>
              </a:rPr>
              <a:t>Gianluigi Rossi</a:t>
            </a:r>
          </a:p>
        </p:txBody>
      </p:sp>
      <p:sp>
        <p:nvSpPr>
          <p:cNvPr id="17427" name="Text Box 58"/>
          <p:cNvSpPr txBox="1">
            <a:spLocks noChangeArrowheads="1"/>
          </p:cNvSpPr>
          <p:nvPr/>
        </p:nvSpPr>
        <p:spPr bwMode="auto">
          <a:xfrm>
            <a:off x="5126039" y="3041650"/>
            <a:ext cx="2333625" cy="31884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algn="ctr" eaLnBrk="1" hangingPunct="1">
              <a:defRPr/>
            </a:pPr>
            <a:r>
              <a:rPr kumimoji="0" lang="it-IT" sz="1400" dirty="0">
                <a:solidFill>
                  <a:srgbClr val="000000"/>
                </a:solidFill>
              </a:rPr>
              <a:t>Stefania Nanni</a:t>
            </a:r>
          </a:p>
        </p:txBody>
      </p:sp>
      <p:sp>
        <p:nvSpPr>
          <p:cNvPr id="17428" name="Text Box 59"/>
          <p:cNvSpPr txBox="1">
            <a:spLocks noChangeArrowheads="1"/>
          </p:cNvSpPr>
          <p:nvPr/>
        </p:nvSpPr>
        <p:spPr bwMode="auto">
          <a:xfrm>
            <a:off x="2101850" y="4587876"/>
            <a:ext cx="3314700" cy="188209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2400" b="1">
                <a:solidFill>
                  <a:schemeClr val="tx1"/>
                </a:solidFill>
                <a:latin typeface="Franklin Gothic Medium" pitchFamily="34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Campania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U. Longino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Puglia/Basilicata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R. Pignatari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Calabria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A. Marraffa</a:t>
            </a:r>
          </a:p>
          <a:p>
            <a:pPr eaLnBrk="1" hangingPunct="1">
              <a:buFontTx/>
              <a:buChar char="•"/>
              <a:defRPr/>
            </a:pPr>
            <a:r>
              <a:rPr lang="it-IT" sz="1400" b="0" dirty="0">
                <a:solidFill>
                  <a:srgbClr val="000000"/>
                </a:solidFill>
              </a:rPr>
              <a:t>Sicilia</a:t>
            </a:r>
          </a:p>
          <a:p>
            <a:pPr eaLnBrk="1" hangingPunct="1">
              <a:defRPr/>
            </a:pPr>
            <a:r>
              <a:rPr lang="it-IT" sz="1400" b="0" dirty="0">
                <a:solidFill>
                  <a:srgbClr val="F31107"/>
                </a:solidFill>
              </a:rPr>
              <a:t>G. Manfrè</a:t>
            </a:r>
            <a:endParaRPr lang="it-IT" sz="13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83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2132856"/>
            <a:ext cx="7596188" cy="1566863"/>
          </a:xfrm>
          <a:solidFill>
            <a:srgbClr val="FF0000"/>
          </a:solidFill>
        </p:spPr>
        <p:txBody>
          <a:bodyPr/>
          <a:lstStyle/>
          <a:p>
            <a:pPr marL="534893" lvl="1" indent="0" algn="ctr"/>
            <a:endParaRPr lang="it-IT" dirty="0">
              <a:solidFill>
                <a:schemeClr val="bg1"/>
              </a:solidFill>
            </a:endParaRPr>
          </a:p>
          <a:p>
            <a:pPr marL="534893" lvl="1" indent="0" algn="ctr"/>
            <a:r>
              <a:rPr lang="it-IT" sz="2400" b="1" dirty="0">
                <a:solidFill>
                  <a:schemeClr val="bg1"/>
                </a:solidFill>
              </a:rPr>
              <a:t>CONSUNTIVO 2014: Conciliazione Paritetica         </a:t>
            </a:r>
          </a:p>
          <a:p>
            <a:pPr marL="534893" lvl="1" indent="0" algn="ctr"/>
            <a:r>
              <a:rPr lang="it-IT" sz="2400" b="1" dirty="0">
                <a:solidFill>
                  <a:schemeClr val="bg1"/>
                </a:solidFill>
              </a:rPr>
              <a:t>Telefonia fissa e mobile</a:t>
            </a:r>
          </a:p>
          <a:p>
            <a:pPr lvl="1" eaLnBrk="1" hangingPunct="1">
              <a:buFont typeface="Webdings" pitchFamily="18" charset="2"/>
              <a:buNone/>
            </a:pPr>
            <a:r>
              <a:rPr lang="it-IT" sz="2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4286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410201" y="2324100"/>
            <a:ext cx="88901" cy="179388"/>
          </a:xfrm>
          <a:custGeom>
            <a:avLst/>
            <a:gdLst>
              <a:gd name="T0" fmla="*/ 4427228 w 21600"/>
              <a:gd name="T1" fmla="*/ 0 h 21600"/>
              <a:gd name="T2" fmla="*/ 2656188 w 21600"/>
              <a:gd name="T3" fmla="*/ 29357054 h 21600"/>
              <a:gd name="T4" fmla="*/ 1770703 w 21600"/>
              <a:gd name="T5" fmla="*/ 44037894 h 21600"/>
              <a:gd name="T6" fmla="*/ 0 w 21600"/>
              <a:gd name="T7" fmla="*/ 73400130 h 21600"/>
              <a:gd name="T8" fmla="*/ 1770703 w 21600"/>
              <a:gd name="T9" fmla="*/ 102757184 h 21600"/>
              <a:gd name="T10" fmla="*/ 3541743 w 21600"/>
              <a:gd name="T11" fmla="*/ 88076344 h 21600"/>
              <a:gd name="T12" fmla="*/ 5312425 w 21600"/>
              <a:gd name="T13" fmla="*/ 58719290 h 21600"/>
              <a:gd name="T14" fmla="*/ 6197910 w 21600"/>
              <a:gd name="T15" fmla="*/ 2935705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noFill/>
          <a:ln>
            <a:noFill/>
          </a:ln>
          <a:effectLst/>
          <a:extLst/>
        </p:spPr>
        <p:txBody>
          <a:bodyPr wrap="none" lIns="0" tIns="0" rIns="0" bIns="0" anchor="ctr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6732588" y="4041778"/>
            <a:ext cx="2171700" cy="3046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457119" indent="-457119">
              <a:lnSpc>
                <a:spcPct val="110000"/>
              </a:lnSpc>
              <a:spcBef>
                <a:spcPct val="20000"/>
              </a:spcBef>
              <a:defRPr/>
            </a:pPr>
            <a:endParaRPr lang="en-US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643315" y="2424114"/>
            <a:ext cx="1855787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it-IT" sz="2000" dirty="0">
                <a:solidFill>
                  <a:srgbClr val="000000"/>
                </a:solidFill>
              </a:rPr>
              <a:t>6.248 </a:t>
            </a:r>
            <a:r>
              <a:rPr lang="it-IT" sz="2000" dirty="0">
                <a:solidFill>
                  <a:srgbClr val="000000"/>
                </a:solidFill>
                <a:latin typeface="Franklin Gothic Medium" pitchFamily="34" charset="0"/>
              </a:rPr>
              <a:t>(86%)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3643315" y="4143692"/>
            <a:ext cx="1992312" cy="3385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it-IT" sz="2000" dirty="0">
                <a:solidFill>
                  <a:srgbClr val="000000"/>
                </a:solidFill>
              </a:rPr>
              <a:t>1. 007 </a:t>
            </a:r>
            <a:r>
              <a:rPr lang="it-IT" sz="2000" dirty="0">
                <a:solidFill>
                  <a:srgbClr val="000000"/>
                </a:solidFill>
                <a:latin typeface="Franklin Gothic Medium" pitchFamily="34" charset="0"/>
              </a:rPr>
              <a:t>(14%)</a:t>
            </a:r>
          </a:p>
        </p:txBody>
      </p:sp>
      <p:sp>
        <p:nvSpPr>
          <p:cNvPr id="35848" name="AutoShape 39"/>
          <p:cNvSpPr>
            <a:spLocks noChangeArrowheads="1"/>
          </p:cNvSpPr>
          <p:nvPr/>
        </p:nvSpPr>
        <p:spPr bwMode="auto">
          <a:xfrm>
            <a:off x="406644" y="467951"/>
            <a:ext cx="8376749" cy="101282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70B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sz="2400" dirty="0">
                <a:solidFill>
                  <a:schemeClr val="tx2"/>
                </a:solidFill>
                <a:latin typeface="+mj-lt"/>
                <a:cs typeface="+mj-cs"/>
              </a:rPr>
              <a:t>Domande di Conciliazione  e Segnalazioni pervenute nel 2014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sz="2400" b="1" dirty="0"/>
              <a:t>7255</a:t>
            </a:r>
            <a:r>
              <a:rPr lang="it-IT" sz="2400" b="1" dirty="0">
                <a:latin typeface="Franklin Gothic Medium" pitchFamily="34" charset="0"/>
              </a:rPr>
              <a:t>+ 2.016= </a:t>
            </a:r>
            <a:r>
              <a:rPr lang="it-IT" sz="2400" b="1" dirty="0">
                <a:solidFill>
                  <a:srgbClr val="FF0000"/>
                </a:solidFill>
              </a:rPr>
              <a:t>9.271</a:t>
            </a:r>
            <a:endParaRPr lang="it-IT" sz="2400" b="1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35849" name="AutoShape 39"/>
          <p:cNvSpPr>
            <a:spLocks noChangeArrowheads="1"/>
          </p:cNvSpPr>
          <p:nvPr/>
        </p:nvSpPr>
        <p:spPr bwMode="auto">
          <a:xfrm>
            <a:off x="2962275" y="5619751"/>
            <a:ext cx="3265488" cy="546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0070B0"/>
            </a:solidFill>
            <a:round/>
            <a:headEnd/>
            <a:tailEnd/>
          </a:ln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dirty="0">
                <a:latin typeface="Franklin Gothic Medium" pitchFamily="34" charset="0"/>
              </a:rPr>
              <a:t>Segnalazioni = </a:t>
            </a:r>
            <a:r>
              <a:rPr lang="it-IT" dirty="0" smtClean="0">
                <a:solidFill>
                  <a:srgbClr val="FF0000"/>
                </a:solidFill>
                <a:latin typeface="Franklin Gothic Medium" pitchFamily="34" charset="0"/>
              </a:rPr>
              <a:t>2.016</a:t>
            </a:r>
            <a:endParaRPr lang="it-IT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sp>
        <p:nvSpPr>
          <p:cNvPr id="19" name="Rettangolo arrotondato 18"/>
          <p:cNvSpPr/>
          <p:nvPr/>
        </p:nvSpPr>
        <p:spPr bwMode="auto">
          <a:xfrm>
            <a:off x="527540" y="2208216"/>
            <a:ext cx="2452201" cy="860425"/>
          </a:xfrm>
          <a:prstGeom prst="roundRect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marL="457119" indent="-457119">
              <a:lnSpc>
                <a:spcPct val="110000"/>
              </a:lnSpc>
              <a:spcBef>
                <a:spcPct val="20000"/>
              </a:spcBef>
              <a:defRPr/>
            </a:pPr>
            <a:endParaRPr lang="it-IT" dirty="0">
              <a:solidFill>
                <a:srgbClr val="000000"/>
              </a:solidFill>
              <a:latin typeface="Franklin Gothic Medium" pitchFamily="34" charset="0"/>
            </a:endParaRPr>
          </a:p>
          <a:p>
            <a:pPr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DDC </a:t>
            </a:r>
            <a:r>
              <a:rPr lang="it-IT" dirty="0">
                <a:latin typeface="Franklin Gothic Medium" pitchFamily="34" charset="0"/>
              </a:rPr>
              <a:t>Pervenute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telefonia </a:t>
            </a:r>
            <a:r>
              <a:rPr lang="it-IT" dirty="0" smtClean="0">
                <a:solidFill>
                  <a:srgbClr val="000000"/>
                </a:solidFill>
                <a:latin typeface="Franklin Gothic Medium" pitchFamily="34" charset="0"/>
              </a:rPr>
              <a:t>fissa</a:t>
            </a:r>
            <a:endParaRPr lang="en-US" dirty="0">
              <a:solidFill>
                <a:srgbClr val="000000"/>
              </a:solidFill>
              <a:latin typeface="Franklin Gothic Medium" pitchFamily="34" charset="0"/>
            </a:endParaRPr>
          </a:p>
          <a:p>
            <a:pPr algn="ctr">
              <a:buNone/>
              <a:defRPr/>
            </a:pPr>
            <a:endParaRPr lang="it-IT" dirty="0"/>
          </a:p>
        </p:txBody>
      </p:sp>
      <p:sp>
        <p:nvSpPr>
          <p:cNvPr id="21" name="Rettangolo arrotondato 20"/>
          <p:cNvSpPr/>
          <p:nvPr/>
        </p:nvSpPr>
        <p:spPr bwMode="auto">
          <a:xfrm>
            <a:off x="527540" y="3902075"/>
            <a:ext cx="2452201" cy="966788"/>
          </a:xfrm>
          <a:prstGeom prst="roundRect">
            <a:avLst/>
          </a:prstGeom>
          <a:solidFill>
            <a:srgbClr val="FF00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DDC </a:t>
            </a:r>
            <a:r>
              <a:rPr lang="it-IT" dirty="0">
                <a:latin typeface="Franklin Gothic Medium" pitchFamily="34" charset="0"/>
              </a:rPr>
              <a:t>Pervenute</a:t>
            </a:r>
          </a:p>
          <a:p>
            <a:pPr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telefonia mobile</a:t>
            </a:r>
            <a:endParaRPr lang="it-IT" dirty="0"/>
          </a:p>
        </p:txBody>
      </p:sp>
      <p:sp>
        <p:nvSpPr>
          <p:cNvPr id="22" name="Freccia a destra rientrata 21"/>
          <p:cNvSpPr/>
          <p:nvPr/>
        </p:nvSpPr>
        <p:spPr>
          <a:xfrm>
            <a:off x="2962277" y="2386886"/>
            <a:ext cx="549441" cy="484037"/>
          </a:xfrm>
          <a:prstGeom prst="notchedRightArrow">
            <a:avLst/>
          </a:prstGeom>
          <a:ln>
            <a:noFill/>
          </a:ln>
          <a:effectLst>
            <a:glow rad="215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3" name="Freccia a destra rientrata 22"/>
          <p:cNvSpPr/>
          <p:nvPr/>
        </p:nvSpPr>
        <p:spPr>
          <a:xfrm>
            <a:off x="2980213" y="4143692"/>
            <a:ext cx="549441" cy="484037"/>
          </a:xfrm>
          <a:prstGeom prst="notchedRightArrow">
            <a:avLst/>
          </a:prstGeom>
          <a:ln>
            <a:noFill/>
          </a:ln>
          <a:effectLst>
            <a:glow rad="215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4" name="Freccia a destra rientrata 23"/>
          <p:cNvSpPr/>
          <p:nvPr/>
        </p:nvSpPr>
        <p:spPr>
          <a:xfrm rot="20609424">
            <a:off x="5246868" y="2352953"/>
            <a:ext cx="1254479" cy="219767"/>
          </a:xfrm>
          <a:prstGeom prst="notchedRightArrow">
            <a:avLst/>
          </a:prstGeom>
          <a:solidFill>
            <a:schemeClr val="tx2"/>
          </a:solidFill>
          <a:ln>
            <a:noFill/>
          </a:ln>
          <a:effectLst>
            <a:glow rad="215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5" name="Freccia a destra rientrata 24"/>
          <p:cNvSpPr/>
          <p:nvPr/>
        </p:nvSpPr>
        <p:spPr>
          <a:xfrm rot="1164662">
            <a:off x="5254027" y="2797680"/>
            <a:ext cx="1082779" cy="260574"/>
          </a:xfrm>
          <a:prstGeom prst="notchedRightArrow">
            <a:avLst/>
          </a:prstGeom>
          <a:solidFill>
            <a:schemeClr val="tx2"/>
          </a:solidFill>
          <a:ln>
            <a:noFill/>
          </a:ln>
          <a:effectLst>
            <a:glow rad="215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6" name="Freccia a destra rientrata 25"/>
          <p:cNvSpPr/>
          <p:nvPr/>
        </p:nvSpPr>
        <p:spPr>
          <a:xfrm rot="1322007">
            <a:off x="5242246" y="4623416"/>
            <a:ext cx="1257185" cy="248737"/>
          </a:xfrm>
          <a:prstGeom prst="notchedRightArrow">
            <a:avLst/>
          </a:prstGeom>
          <a:solidFill>
            <a:schemeClr val="tx2"/>
          </a:solidFill>
          <a:ln>
            <a:noFill/>
          </a:ln>
          <a:effectLst>
            <a:glow rad="215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27" name="Freccia a destra rientrata 26"/>
          <p:cNvSpPr/>
          <p:nvPr/>
        </p:nvSpPr>
        <p:spPr>
          <a:xfrm rot="21077735">
            <a:off x="5278472" y="4135557"/>
            <a:ext cx="1254479" cy="219767"/>
          </a:xfrm>
          <a:prstGeom prst="notchedRightArrow">
            <a:avLst/>
          </a:prstGeom>
          <a:solidFill>
            <a:schemeClr val="tx2"/>
          </a:solidFill>
          <a:ln>
            <a:noFill/>
          </a:ln>
          <a:effectLst>
            <a:glow rad="2159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5871" name="Rectangle 2"/>
          <p:cNvSpPr>
            <a:spLocks noChangeArrowheads="1"/>
          </p:cNvSpPr>
          <p:nvPr/>
        </p:nvSpPr>
        <p:spPr bwMode="auto">
          <a:xfrm>
            <a:off x="6506714" y="2065342"/>
            <a:ext cx="2429325" cy="3587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27427" tIns="27427" rIns="27427" bIns="0"/>
          <a:lstStyle/>
          <a:p>
            <a:pPr algn="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dirty="0">
                <a:solidFill>
                  <a:srgbClr val="000000"/>
                </a:solidFill>
              </a:rPr>
              <a:t>4.757</a:t>
            </a: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 Consumer (</a:t>
            </a:r>
            <a:r>
              <a:rPr lang="it-IT" dirty="0">
                <a:solidFill>
                  <a:srgbClr val="000000"/>
                </a:solidFill>
              </a:rPr>
              <a:t>76</a:t>
            </a: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%)</a:t>
            </a:r>
            <a:endParaRPr lang="en-US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5872" name="Rectangle 2"/>
          <p:cNvSpPr>
            <a:spLocks noChangeArrowheads="1"/>
          </p:cNvSpPr>
          <p:nvPr/>
        </p:nvSpPr>
        <p:spPr bwMode="auto">
          <a:xfrm>
            <a:off x="6684965" y="2908304"/>
            <a:ext cx="2219325" cy="65722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27427" tIns="27427" rIns="27427" bIns="0"/>
          <a:lstStyle/>
          <a:p>
            <a:pPr algn="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1.491 Business (</a:t>
            </a:r>
            <a:r>
              <a:rPr lang="it-IT" dirty="0">
                <a:solidFill>
                  <a:srgbClr val="000000"/>
                </a:solidFill>
              </a:rPr>
              <a:t>24</a:t>
            </a: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%)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(di cui  5 clienti TOP) </a:t>
            </a:r>
            <a:endParaRPr lang="en-US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5873" name="Rectangle 2"/>
          <p:cNvSpPr>
            <a:spLocks noChangeArrowheads="1"/>
          </p:cNvSpPr>
          <p:nvPr/>
        </p:nvSpPr>
        <p:spPr bwMode="auto">
          <a:xfrm>
            <a:off x="6500180" y="4065590"/>
            <a:ext cx="2419986" cy="358775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27427" tIns="27427" rIns="27427" bIns="0"/>
          <a:lstStyle/>
          <a:p>
            <a:pPr algn="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 438 Consumer (</a:t>
            </a:r>
            <a:r>
              <a:rPr lang="it-IT" dirty="0">
                <a:solidFill>
                  <a:srgbClr val="000000"/>
                </a:solidFill>
              </a:rPr>
              <a:t>43,5</a:t>
            </a: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%)</a:t>
            </a:r>
            <a:endParaRPr lang="en-US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35874" name="Rectangle 2"/>
          <p:cNvSpPr>
            <a:spLocks noChangeArrowheads="1"/>
          </p:cNvSpPr>
          <p:nvPr/>
        </p:nvSpPr>
        <p:spPr bwMode="auto">
          <a:xfrm>
            <a:off x="6349334" y="4919667"/>
            <a:ext cx="2562894" cy="700087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lIns="27427" tIns="27427" rIns="27427" bIns="0"/>
          <a:lstStyle/>
          <a:p>
            <a:pPr algn="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dirty="0">
                <a:solidFill>
                  <a:srgbClr val="000000"/>
                </a:solidFill>
              </a:rPr>
              <a:t>569</a:t>
            </a: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 business (</a:t>
            </a:r>
            <a:r>
              <a:rPr lang="it-IT" dirty="0">
                <a:solidFill>
                  <a:srgbClr val="000000"/>
                </a:solidFill>
              </a:rPr>
              <a:t>56,5</a:t>
            </a:r>
            <a:r>
              <a:rPr lang="it-IT" dirty="0">
                <a:solidFill>
                  <a:srgbClr val="000000"/>
                </a:solidFill>
                <a:latin typeface="Franklin Gothic Medium" pitchFamily="34" charset="0"/>
              </a:rPr>
              <a:t>%)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  <a:buNone/>
            </a:pPr>
            <a:r>
              <a:rPr lang="it-IT" i="1" dirty="0">
                <a:solidFill>
                  <a:srgbClr val="000000"/>
                </a:solidFill>
                <a:latin typeface="Franklin Gothic Medium" pitchFamily="34" charset="0"/>
              </a:rPr>
              <a:t>(di cui 113 clienti TOP)</a:t>
            </a:r>
            <a:endParaRPr lang="en-US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299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4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4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35"/>
          <p:cNvSpPr>
            <a:spLocks noChangeArrowheads="1"/>
          </p:cNvSpPr>
          <p:nvPr/>
        </p:nvSpPr>
        <p:spPr bwMode="auto">
          <a:xfrm>
            <a:off x="323850" y="404664"/>
            <a:ext cx="8421688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spcBef>
                <a:spcPct val="50000"/>
              </a:spcBef>
              <a:buNone/>
              <a:defRPr/>
            </a:pPr>
            <a:r>
              <a:rPr lang="it-IT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+mj-lt"/>
                <a:cs typeface="+mj-cs"/>
              </a:rPr>
              <a:t>Trend Domande di Conciliazione dal 2011 al 2014</a:t>
            </a:r>
          </a:p>
        </p:txBody>
      </p:sp>
      <p:graphicFrame>
        <p:nvGraphicFramePr>
          <p:cNvPr id="2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09252447"/>
              </p:ext>
            </p:extLst>
          </p:nvPr>
        </p:nvGraphicFramePr>
        <p:xfrm>
          <a:off x="230191" y="1124744"/>
          <a:ext cx="8515349" cy="5121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9" name="Doppia parentesi graffa 12"/>
          <p:cNvSpPr>
            <a:spLocks noChangeArrowheads="1"/>
          </p:cNvSpPr>
          <p:nvPr/>
        </p:nvSpPr>
        <p:spPr bwMode="auto">
          <a:xfrm>
            <a:off x="6911977" y="1244168"/>
            <a:ext cx="942487" cy="335390"/>
          </a:xfrm>
          <a:prstGeom prst="bracePair">
            <a:avLst>
              <a:gd name="adj" fmla="val 8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7.255</a:t>
            </a:r>
            <a:endParaRPr lang="it-IT" altLang="it-IT" sz="1400" b="1" dirty="0"/>
          </a:p>
        </p:txBody>
      </p:sp>
      <p:sp>
        <p:nvSpPr>
          <p:cNvPr id="1030" name="Doppia parentesi graffa 12"/>
          <p:cNvSpPr>
            <a:spLocks noChangeArrowheads="1"/>
          </p:cNvSpPr>
          <p:nvPr/>
        </p:nvSpPr>
        <p:spPr bwMode="auto">
          <a:xfrm>
            <a:off x="5148267" y="1659121"/>
            <a:ext cx="865675" cy="338137"/>
          </a:xfrm>
          <a:prstGeom prst="bracePair">
            <a:avLst>
              <a:gd name="adj" fmla="val 8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6.095</a:t>
            </a:r>
            <a:endParaRPr lang="it-IT" altLang="it-IT" sz="1400" b="1" dirty="0"/>
          </a:p>
        </p:txBody>
      </p:sp>
      <p:sp>
        <p:nvSpPr>
          <p:cNvPr id="1031" name="Doppia parentesi graffa 12"/>
          <p:cNvSpPr>
            <a:spLocks noChangeArrowheads="1"/>
          </p:cNvSpPr>
          <p:nvPr/>
        </p:nvSpPr>
        <p:spPr bwMode="auto">
          <a:xfrm>
            <a:off x="3419478" y="1723232"/>
            <a:ext cx="929787" cy="287337"/>
          </a:xfrm>
          <a:prstGeom prst="bracePair">
            <a:avLst>
              <a:gd name="adj" fmla="val 8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5.962</a:t>
            </a:r>
            <a:endParaRPr lang="it-IT" altLang="it-IT" sz="1400" b="1" dirty="0"/>
          </a:p>
        </p:txBody>
      </p:sp>
      <p:sp>
        <p:nvSpPr>
          <p:cNvPr id="1032" name="Doppia parentesi graffa 12"/>
          <p:cNvSpPr>
            <a:spLocks noChangeArrowheads="1"/>
          </p:cNvSpPr>
          <p:nvPr/>
        </p:nvSpPr>
        <p:spPr bwMode="auto">
          <a:xfrm>
            <a:off x="1847851" y="1435889"/>
            <a:ext cx="871904" cy="287338"/>
          </a:xfrm>
          <a:prstGeom prst="bracePair">
            <a:avLst>
              <a:gd name="adj" fmla="val 8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altLang="it-IT" sz="1400" dirty="0"/>
              <a:t>6.246</a:t>
            </a:r>
            <a:endParaRPr lang="it-IT" altLang="it-IT" sz="1400" b="1" dirty="0"/>
          </a:p>
        </p:txBody>
      </p:sp>
    </p:spTree>
    <p:extLst>
      <p:ext uri="{BB962C8B-B14F-4D97-AF65-F5344CB8AC3E}">
        <p14:creationId xmlns:p14="http://schemas.microsoft.com/office/powerpoint/2010/main" xmlns="" val="2850984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273" y="-5680"/>
            <a:ext cx="8216900" cy="1290271"/>
          </a:xfrm>
        </p:spPr>
        <p:txBody>
          <a:bodyPr/>
          <a:lstStyle/>
          <a:p>
            <a:pPr algn="ctr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2400" dirty="0" smtClean="0"/>
              <a:t> </a:t>
            </a:r>
            <a:r>
              <a:rPr lang="it-IT" sz="2200" dirty="0" smtClean="0"/>
              <a:t>LA PROCEDURA DI CONCILIAZIONE PARITETICA</a:t>
            </a:r>
            <a:br>
              <a:rPr lang="it-IT" sz="2200" dirty="0" smtClean="0"/>
            </a:br>
            <a:r>
              <a:rPr lang="it-IT" sz="2200" dirty="0" smtClean="0"/>
              <a:t>PER </a:t>
            </a:r>
            <a:r>
              <a:rPr lang="it-IT" sz="2200" dirty="0"/>
              <a:t>LA </a:t>
            </a:r>
            <a:r>
              <a:rPr lang="it-IT" sz="2200" dirty="0" smtClean="0"/>
              <a:t>RISOLUZIONE EXTRAGIUDIZIALE </a:t>
            </a:r>
            <a:br>
              <a:rPr lang="it-IT" sz="2200" dirty="0" smtClean="0"/>
            </a:br>
            <a:r>
              <a:rPr lang="it-IT" sz="2200" dirty="0" smtClean="0"/>
              <a:t>DELLE </a:t>
            </a:r>
            <a:r>
              <a:rPr lang="it-IT" sz="2200" dirty="0"/>
              <a:t>CONTROVERSIE </a:t>
            </a:r>
            <a:r>
              <a:rPr lang="it-IT" sz="2200" dirty="0" smtClean="0"/>
              <a:t>TELEFONICHE </a:t>
            </a:r>
            <a:br>
              <a:rPr lang="it-IT" sz="2200" dirty="0" smtClean="0"/>
            </a:br>
            <a:r>
              <a:rPr lang="it-IT" sz="2200" dirty="0" smtClean="0"/>
              <a:t>NASCE DALLA SOTTOSCRIZIONE DI </a:t>
            </a:r>
            <a:br>
              <a:rPr lang="it-IT" sz="2200" dirty="0" smtClean="0"/>
            </a:br>
            <a:r>
              <a:rPr lang="it-IT" sz="2200" dirty="0" smtClean="0"/>
              <a:t>UN ACCORDO QUADRO TRA</a:t>
            </a:r>
            <a:br>
              <a:rPr lang="it-IT" sz="2200" dirty="0" smtClean="0"/>
            </a:br>
            <a:r>
              <a:rPr lang="it-IT" sz="2200" dirty="0" smtClean="0"/>
              <a:t> </a:t>
            </a:r>
            <a:r>
              <a:rPr lang="it-IT" sz="2200" b="1" dirty="0"/>
              <a:t>TELECOM </a:t>
            </a:r>
            <a:r>
              <a:rPr lang="it-IT" sz="2200" b="1" dirty="0" smtClean="0"/>
              <a:t>ITALIA  E LE  ASSOCIAZIONI DEI CONSUMATORI</a:t>
            </a:r>
            <a:endParaRPr lang="it-IT" sz="2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8788" y="3200400"/>
            <a:ext cx="8216900" cy="2795587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</p:txBody>
      </p:sp>
      <p:sp>
        <p:nvSpPr>
          <p:cNvPr id="5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53662" y="3036277"/>
            <a:ext cx="6260123" cy="2801815"/>
          </a:xfrm>
          <a:prstGeom prst="roundRect">
            <a:avLst>
              <a:gd name="adj" fmla="val 7315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ctr"/>
          <a:lstStyle/>
          <a:p>
            <a:pPr algn="ctr" defTabSz="913526">
              <a:spcBef>
                <a:spcPct val="40000"/>
              </a:spcBef>
              <a:spcAft>
                <a:spcPct val="40000"/>
              </a:spcAft>
              <a:buClr>
                <a:srgbClr val="D52B1E"/>
              </a:buClr>
              <a:buSzPct val="50000"/>
              <a:buNone/>
              <a:defRPr/>
            </a:pPr>
            <a:endParaRPr lang="it-IT" sz="3200" b="0" dirty="0">
              <a:solidFill>
                <a:srgbClr val="FF0000"/>
              </a:solidFill>
            </a:endParaRPr>
          </a:p>
          <a:p>
            <a:pPr algn="ctr" defTabSz="913526">
              <a:spcBef>
                <a:spcPct val="40000"/>
              </a:spcBef>
              <a:spcAft>
                <a:spcPct val="40000"/>
              </a:spcAft>
              <a:buClr>
                <a:srgbClr val="D52B1E"/>
              </a:buClr>
              <a:buSzPct val="50000"/>
              <a:buNone/>
              <a:defRPr/>
            </a:pPr>
            <a:r>
              <a:rPr lang="it-IT" sz="3200" b="0" dirty="0" smtClean="0">
                <a:solidFill>
                  <a:srgbClr val="FF0000"/>
                </a:solidFill>
              </a:rPr>
              <a:t>TELECOM ITALIA E</a:t>
            </a:r>
            <a:r>
              <a:rPr lang="it-IT" sz="3200" b="0" dirty="0">
                <a:solidFill>
                  <a:srgbClr val="FF0000"/>
                </a:solidFill>
              </a:rPr>
              <a:t>’ </a:t>
            </a:r>
            <a:r>
              <a:rPr lang="it-IT" sz="3200" b="0" dirty="0" smtClean="0">
                <a:solidFill>
                  <a:srgbClr val="FF0000"/>
                </a:solidFill>
              </a:rPr>
              <a:t>STATA LA PRIMA AZIENDA AD ADOTTARE LA </a:t>
            </a:r>
            <a:r>
              <a:rPr lang="it-IT" sz="3200" b="0" dirty="0">
                <a:solidFill>
                  <a:srgbClr val="FF0000"/>
                </a:solidFill>
              </a:rPr>
              <a:t>CONCILIAZIONE PARITETICA </a:t>
            </a:r>
            <a:r>
              <a:rPr lang="it-IT" sz="3200" b="0" dirty="0" smtClean="0">
                <a:solidFill>
                  <a:srgbClr val="FF0000"/>
                </a:solidFill>
              </a:rPr>
              <a:t>IN  ITALIA</a:t>
            </a:r>
            <a:endParaRPr lang="it-IT" sz="3200" b="0" dirty="0">
              <a:solidFill>
                <a:srgbClr val="FF0000"/>
              </a:solidFill>
            </a:endParaRPr>
          </a:p>
          <a:p>
            <a:pPr defTabSz="913526">
              <a:spcBef>
                <a:spcPct val="40000"/>
              </a:spcBef>
              <a:spcAft>
                <a:spcPct val="40000"/>
              </a:spcAft>
              <a:buClr>
                <a:srgbClr val="D52B1E"/>
              </a:buClr>
              <a:buSzPct val="50000"/>
              <a:defRPr/>
            </a:pPr>
            <a:endParaRPr lang="en-GB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Immagine 4" descr="TIM-Logo 3D_20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938331"/>
            <a:ext cx="16005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017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35"/>
          <p:cNvSpPr>
            <a:spLocks noChangeArrowheads="1"/>
          </p:cNvSpPr>
          <p:nvPr/>
        </p:nvSpPr>
        <p:spPr bwMode="auto">
          <a:xfrm>
            <a:off x="323850" y="404664"/>
            <a:ext cx="8421688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/>
          <a:p>
            <a:pPr>
              <a:spcBef>
                <a:spcPct val="50000"/>
              </a:spcBef>
              <a:buNone/>
              <a:defRPr/>
            </a:pPr>
            <a:r>
              <a:rPr lang="it-IT" sz="2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ranklin Gothic Demi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chemeClr val="tx2"/>
                </a:solidFill>
                <a:latin typeface="+mj-lt"/>
                <a:cs typeface="+mj-cs"/>
              </a:rPr>
              <a:t>Domande di Conciliazione 2014 – FISSO e MOBILE </a:t>
            </a:r>
          </a:p>
        </p:txBody>
      </p:sp>
      <p:sp>
        <p:nvSpPr>
          <p:cNvPr id="1031" name="Doppia parentesi graffa 12"/>
          <p:cNvSpPr>
            <a:spLocks noChangeArrowheads="1"/>
          </p:cNvSpPr>
          <p:nvPr/>
        </p:nvSpPr>
        <p:spPr bwMode="auto">
          <a:xfrm>
            <a:off x="5203347" y="3277918"/>
            <a:ext cx="888439" cy="287337"/>
          </a:xfrm>
          <a:prstGeom prst="bracePair">
            <a:avLst>
              <a:gd name="adj" fmla="val 8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it-IT" altLang="it-IT" sz="1400" dirty="0"/>
              <a:t>MOBILE</a:t>
            </a:r>
            <a:endParaRPr lang="it-IT" altLang="it-IT" sz="1400" b="1" dirty="0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18291191"/>
              </p:ext>
            </p:extLst>
          </p:nvPr>
        </p:nvGraphicFramePr>
        <p:xfrm>
          <a:off x="561086" y="1159032"/>
          <a:ext cx="7786492" cy="4525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Doppia parentesi graffa 12"/>
          <p:cNvSpPr>
            <a:spLocks noChangeArrowheads="1"/>
          </p:cNvSpPr>
          <p:nvPr/>
        </p:nvSpPr>
        <p:spPr bwMode="auto">
          <a:xfrm>
            <a:off x="2267454" y="1187610"/>
            <a:ext cx="779057" cy="287338"/>
          </a:xfrm>
          <a:prstGeom prst="bracePair">
            <a:avLst>
              <a:gd name="adj" fmla="val 8333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4" tIns="45712" rIns="91424" bIns="45712" anchor="ctr"/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algn="ctr" eaLnBrk="1" hangingPunct="1">
              <a:buNone/>
            </a:pPr>
            <a:r>
              <a:rPr lang="it-IT" altLang="it-IT" sz="1400" b="1" dirty="0"/>
              <a:t>FISSO</a:t>
            </a:r>
          </a:p>
        </p:txBody>
      </p:sp>
    </p:spTree>
    <p:extLst>
      <p:ext uri="{BB962C8B-B14F-4D97-AF65-F5344CB8AC3E}">
        <p14:creationId xmlns:p14="http://schemas.microsoft.com/office/powerpoint/2010/main" xmlns="" val="3219377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440953551"/>
              </p:ext>
            </p:extLst>
          </p:nvPr>
        </p:nvGraphicFramePr>
        <p:xfrm>
          <a:off x="388337" y="1426797"/>
          <a:ext cx="5344249" cy="4505081"/>
        </p:xfrm>
        <a:graphic>
          <a:graphicData uri="http://schemas.openxmlformats.org/presentationml/2006/ole">
            <p:oleObj spid="_x0000_s58440" name="Grafico" r:id="rId3" imgW="4886256" imgH="4076807" progId="Excel.Sheet.8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95289" y="769328"/>
            <a:ext cx="8748712" cy="4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lang="it-IT" altLang="it-IT" sz="2400" dirty="0">
                <a:solidFill>
                  <a:schemeClr val="tx2"/>
                </a:solidFill>
                <a:latin typeface="+mj-lt"/>
                <a:cs typeface="+mj-cs"/>
              </a:rPr>
              <a:t>Tempi di lavorazione delle domande di conciliazione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77509" y="1574528"/>
            <a:ext cx="3798278" cy="1477311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pPr algn="just">
              <a:buNone/>
            </a:pPr>
            <a:r>
              <a:rPr lang="it-IT" dirty="0"/>
              <a:t>I tempi di lavorazione delle domande di concilizione sono rimasti invariati rispetto al 2013 nonostante l’aumento del </a:t>
            </a:r>
            <a:r>
              <a:rPr lang="it-IT" dirty="0" smtClean="0"/>
              <a:t>19% </a:t>
            </a:r>
            <a:r>
              <a:rPr lang="it-IT" dirty="0"/>
              <a:t>delle DDC pervenute nel 2014</a:t>
            </a:r>
          </a:p>
        </p:txBody>
      </p:sp>
    </p:spTree>
    <p:extLst>
      <p:ext uri="{BB962C8B-B14F-4D97-AF65-F5344CB8AC3E}">
        <p14:creationId xmlns:p14="http://schemas.microsoft.com/office/powerpoint/2010/main" xmlns="" val="99340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5337485"/>
              </p:ext>
            </p:extLst>
          </p:nvPr>
        </p:nvGraphicFramePr>
        <p:xfrm>
          <a:off x="473522" y="839676"/>
          <a:ext cx="8196348" cy="52533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743838"/>
                <a:gridCol w="1510715"/>
                <a:gridCol w="1970897"/>
                <a:gridCol w="1970898"/>
              </a:tblGrid>
              <a:tr h="317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ASSOCIAZIONE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FISSO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MOBILE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TOTALE</a:t>
                      </a:r>
                      <a:endParaRPr kumimoji="0" lang="it-IT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ACU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72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ADICONSUM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1353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189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1542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ADOC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344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ADUSBEF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              11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ALTROCONSUMO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706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959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ARCO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37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ASDICO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7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ASSOCONSUM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</a:t>
                      </a:r>
                      <a:endParaRPr kumimoji="0" lang="it-IT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Franklin Gothic Medium" pitchFamily="34" charset="0"/>
                        <a:ea typeface="+mn-ea"/>
                        <a:cs typeface="+mn-cs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9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ASSOUTENTI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316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354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CASA DEL CONSUMATORE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63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CITTADINANZATTIVA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78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CODACONS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146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174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CODICI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85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CONFCONSUMATORI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195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214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13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CTCU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112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119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FEDERCONSUMATORI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1822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2033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LEGA CONSUMATORI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212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238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MOVIMENTO CONSUMATORI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245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286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08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MOVIMENTO DIFESA CITTADINO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164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197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SPORTELLO CONSUMATORI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7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TELECOM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18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UNC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375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408</a:t>
                      </a: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4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TOTALE </a:t>
                      </a:r>
                      <a:endParaRPr kumimoji="0" lang="it-IT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6248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1007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Medium" pitchFamily="34" charset="0"/>
                          <a:ea typeface="+mn-ea"/>
                          <a:cs typeface="+mn-cs"/>
                        </a:rPr>
                        <a:t> 7255</a:t>
                      </a:r>
                    </a:p>
                  </a:txBody>
                  <a:tcPr marL="52133" marR="52133" marT="0" marB="0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446507" y="359400"/>
            <a:ext cx="2893954" cy="450263"/>
          </a:xfrm>
          <a:prstGeom prst="rect">
            <a:avLst/>
          </a:prstGeom>
          <a:noFill/>
        </p:spPr>
        <p:txBody>
          <a:bodyPr wrap="none" lIns="80147" tIns="40074" rIns="80147" bIns="40074" rtlCol="0">
            <a:spAutoFit/>
          </a:bodyPr>
          <a:lstStyle/>
          <a:p>
            <a:r>
              <a:rPr lang="it-IT" sz="2400" dirty="0">
                <a:solidFill>
                  <a:schemeClr val="tx2"/>
                </a:solidFill>
                <a:latin typeface="+mj-lt"/>
                <a:cs typeface="+mj-cs"/>
              </a:rPr>
              <a:t>LE DDC delle AA.CC </a:t>
            </a:r>
          </a:p>
        </p:txBody>
      </p:sp>
    </p:spTree>
    <p:extLst>
      <p:ext uri="{BB962C8B-B14F-4D97-AF65-F5344CB8AC3E}">
        <p14:creationId xmlns:p14="http://schemas.microsoft.com/office/powerpoint/2010/main" xmlns="" val="54678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egnaposto contenuto 2"/>
          <p:cNvSpPr>
            <a:spLocks noGrp="1"/>
          </p:cNvSpPr>
          <p:nvPr>
            <p:ph idx="4294967295"/>
          </p:nvPr>
        </p:nvSpPr>
        <p:spPr>
          <a:xfrm>
            <a:off x="0" y="1484313"/>
            <a:ext cx="8870950" cy="4249737"/>
          </a:xfrm>
        </p:spPr>
        <p:txBody>
          <a:bodyPr/>
          <a:lstStyle/>
          <a:p>
            <a:pPr marL="0" indent="0" algn="ctr"/>
            <a:r>
              <a:rPr lang="it-IT" altLang="it-IT" sz="2400" kern="1200" dirty="0">
                <a:solidFill>
                  <a:schemeClr val="tx2"/>
                </a:solidFill>
                <a:latin typeface="+mj-lt"/>
                <a:cs typeface="+mj-cs"/>
              </a:rPr>
              <a:t>LO ’’SPORTELLO UNICO’’</a:t>
            </a:r>
          </a:p>
          <a:p>
            <a:pPr marL="0" indent="0" algn="ctr"/>
            <a:r>
              <a:rPr lang="it-IT" altLang="it-IT" sz="2400" b="1" dirty="0"/>
              <a:t>Tutte le Conciliazioni del 2014 </a:t>
            </a:r>
          </a:p>
          <a:p>
            <a:pPr marL="0" indent="0" algn="ctr"/>
            <a:endParaRPr lang="it-IT" altLang="it-IT" sz="2400" b="1" dirty="0"/>
          </a:p>
          <a:p>
            <a:pPr lvl="2"/>
            <a:endParaRPr lang="it-IT" altLang="it-IT" sz="2400" dirty="0"/>
          </a:p>
          <a:p>
            <a:pPr lvl="2"/>
            <a:endParaRPr lang="it-IT" altLang="it-IT" sz="2400" dirty="0"/>
          </a:p>
          <a:p>
            <a:pPr marL="1257078" lvl="2" indent="0" algn="ctr"/>
            <a:endParaRPr lang="it-IT" altLang="it-IT" sz="2400" dirty="0"/>
          </a:p>
          <a:p>
            <a:pPr marL="1257078" lvl="2" indent="0"/>
            <a:r>
              <a:rPr lang="it-IT" altLang="it-IT" sz="2400" dirty="0"/>
              <a:t>PARITETICA       CO.RE.COM           CC.I.AA</a:t>
            </a:r>
          </a:p>
          <a:p>
            <a:pPr marL="1257078" lvl="2" indent="0"/>
            <a:endParaRPr lang="it-IT" altLang="it-IT" sz="2400" dirty="0"/>
          </a:p>
          <a:p>
            <a:pPr marL="1257078" lvl="2" indent="0" algn="ctr"/>
            <a:r>
              <a:rPr lang="it-IT" altLang="it-IT" sz="2400" dirty="0"/>
              <a:t>                    </a:t>
            </a:r>
          </a:p>
        </p:txBody>
      </p:sp>
      <p:pic>
        <p:nvPicPr>
          <p:cNvPr id="3" name="Picture 20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353021" y="2384030"/>
            <a:ext cx="1872260" cy="151221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57729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kern="1200" dirty="0"/>
              <a:t>Lo Sportello unico 2014: Paritetica, </a:t>
            </a:r>
            <a:r>
              <a:rPr lang="it-IT" kern="1200" dirty="0" smtClean="0"/>
              <a:t>CORECOM, CC.I.AA.</a:t>
            </a:r>
            <a:endParaRPr lang="it-IT" kern="1200" dirty="0"/>
          </a:p>
        </p:txBody>
      </p:sp>
      <p:graphicFrame>
        <p:nvGraphicFramePr>
          <p:cNvPr id="660568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566274698"/>
              </p:ext>
            </p:extLst>
          </p:nvPr>
        </p:nvGraphicFramePr>
        <p:xfrm>
          <a:off x="323528" y="1628800"/>
          <a:ext cx="8458199" cy="3738162"/>
        </p:xfrm>
        <a:graphic>
          <a:graphicData uri="http://schemas.openxmlformats.org/drawingml/2006/table">
            <a:tbl>
              <a:tblPr/>
              <a:tblGrid>
                <a:gridCol w="1131980"/>
                <a:gridCol w="1345727"/>
                <a:gridCol w="1202912"/>
                <a:gridCol w="1279709"/>
                <a:gridCol w="938453"/>
                <a:gridCol w="1279709"/>
                <a:gridCol w="1279709"/>
              </a:tblGrid>
              <a:tr h="788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94929" marR="94929" marT="45727" marB="45727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Pervenute </a:t>
                      </a:r>
                    </a:p>
                  </a:txBody>
                  <a:tcPr marL="94929" marR="94929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Annullate </a:t>
                      </a:r>
                    </a:p>
                  </a:txBody>
                  <a:tcPr marL="94929" marR="94929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Discusse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94929" marR="94929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Conc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94929" marR="94929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%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Conc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/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Discusse</a:t>
                      </a:r>
                    </a:p>
                  </a:txBody>
                  <a:tcPr marL="94929" marR="94929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Non </a:t>
                      </a: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conc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94929" marR="94929" marT="45727" marB="45727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900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Paritetica</a:t>
                      </a:r>
                    </a:p>
                  </a:txBody>
                  <a:tcPr marL="94929" marR="94929"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7.255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214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6.642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6369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95,9%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273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 6.095/2013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0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Corecom</a:t>
                      </a:r>
                      <a:endParaRPr kumimoji="0" lang="it-IT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Franklin Gothic Demi" pitchFamily="34" charset="0"/>
                        <a:cs typeface="Arial" charset="0"/>
                      </a:endParaRPr>
                    </a:p>
                  </a:txBody>
                  <a:tcPr marL="94929" marR="94929"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20.596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3010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17586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14802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84,2%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2784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17.071/2013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0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CCIAA</a:t>
                      </a:r>
                    </a:p>
                  </a:txBody>
                  <a:tcPr marL="94929" marR="94929"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1.063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109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954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810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84,9%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144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1.329/ 2013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00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Totale</a:t>
                      </a:r>
                    </a:p>
                  </a:txBody>
                  <a:tcPr marL="94929" marR="94929" marT="45727" marB="45727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B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28.914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3333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B0"/>
                          </a:solidFill>
                          <a:effectLst/>
                          <a:latin typeface="Franklin Gothic Demi" pitchFamily="34" charset="0"/>
                          <a:cs typeface="Arial" charset="0"/>
                        </a:rPr>
                        <a:t>25182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21981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87,3%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3201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9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FF0000"/>
                        </a:buClr>
                        <a:buSzPct val="50000"/>
                        <a:buFont typeface="Franklin Gothic Demi" pitchFamily="34" charset="0"/>
                        <a:buNone/>
                        <a:tabLst/>
                      </a:pPr>
                      <a:r>
                        <a:rPr kumimoji="0" lang="it-IT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Medium" pitchFamily="34" charset="0"/>
                          <a:cs typeface="Arial" charset="0"/>
                        </a:rPr>
                        <a:t>24.495/2013</a:t>
                      </a:r>
                    </a:p>
                  </a:txBody>
                  <a:tcPr marL="94929" marR="94929" marT="45727" marB="4572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FAF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867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7" name="Rectangle 3"/>
          <p:cNvSpPr>
            <a:spLocks noChangeArrowheads="1"/>
          </p:cNvSpPr>
          <p:nvPr/>
        </p:nvSpPr>
        <p:spPr bwMode="auto">
          <a:xfrm>
            <a:off x="2124807" y="998511"/>
            <a:ext cx="5460023" cy="13736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00CC">
                <a:alpha val="50000"/>
              </a:srgbClr>
            </a:outerShdw>
          </a:effectLst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b="1" dirty="0">
                <a:solidFill>
                  <a:srgbClr val="000000"/>
                </a:solidFill>
                <a:latin typeface="Arial" pitchFamily="34" charset="0"/>
              </a:rPr>
              <a:t>DDC</a:t>
            </a:r>
            <a:r>
              <a:rPr kumimoji="1" lang="it-IT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kumimoji="1" lang="it-IT" b="1" dirty="0">
                <a:solidFill>
                  <a:srgbClr val="000000"/>
                </a:solidFill>
                <a:latin typeface="Arial" pitchFamily="34" charset="0"/>
              </a:rPr>
              <a:t>pervenute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b="1" dirty="0">
                <a:solidFill>
                  <a:srgbClr val="000000"/>
                </a:solidFill>
                <a:latin typeface="Arial" pitchFamily="34" charset="0"/>
              </a:rPr>
              <a:t>Paritetica - Co.RE.COM - CC.I.AA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b="1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       </a:t>
            </a:r>
            <a:r>
              <a:rPr kumimoji="1" lang="it-IT" sz="2100" b="1" dirty="0">
                <a:solidFill>
                  <a:srgbClr val="000000"/>
                </a:solidFill>
                <a:latin typeface="Arial" pitchFamily="34" charset="0"/>
              </a:rPr>
              <a:t>28.914</a:t>
            </a:r>
            <a:endParaRPr lang="it-IT" sz="21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153028" name="Rectangle 4"/>
          <p:cNvSpPr>
            <a:spLocks noChangeArrowheads="1"/>
          </p:cNvSpPr>
          <p:nvPr/>
        </p:nvSpPr>
        <p:spPr bwMode="auto">
          <a:xfrm>
            <a:off x="3492502" y="2794543"/>
            <a:ext cx="2275255" cy="892906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  <a:effectLst>
            <a:outerShdw dist="107763" dir="8100000" algn="ctr" rotWithShape="0">
              <a:srgbClr val="9900CC">
                <a:alpha val="50000"/>
              </a:srgbClr>
            </a:outerShdw>
          </a:effectLst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2000" b="1" dirty="0">
                <a:solidFill>
                  <a:srgbClr val="000000"/>
                </a:solidFill>
                <a:latin typeface="Arial" pitchFamily="34" charset="0"/>
              </a:rPr>
              <a:t>DDC</a:t>
            </a:r>
            <a:r>
              <a:rPr kumimoji="1"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  <a:r>
              <a:rPr kumimoji="1" lang="it-IT" sz="2000" b="1" dirty="0">
                <a:solidFill>
                  <a:srgbClr val="000000"/>
                </a:solidFill>
                <a:latin typeface="Arial" pitchFamily="34" charset="0"/>
              </a:rPr>
              <a:t>discusse</a:t>
            </a:r>
            <a:r>
              <a:rPr kumimoji="1" lang="it-IT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2000" b="1" dirty="0">
                <a:latin typeface="Arial" pitchFamily="34" charset="0"/>
              </a:rPr>
              <a:t>25.182</a:t>
            </a: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>
            <a:off x="4688987" y="2461292"/>
            <a:ext cx="0" cy="33325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91424" tIns="45712" rIns="91424" bIns="45712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402658" y="4238961"/>
            <a:ext cx="3055937" cy="66040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2000" b="1" dirty="0">
                <a:solidFill>
                  <a:srgbClr val="000000"/>
                </a:solidFill>
                <a:latin typeface="Arial" pitchFamily="34" charset="0"/>
              </a:rPr>
              <a:t>ACCORDO RAGGIUNTO</a:t>
            </a:r>
          </a:p>
        </p:txBody>
      </p:sp>
      <p:sp>
        <p:nvSpPr>
          <p:cNvPr id="28678" name="Line 7"/>
          <p:cNvSpPr>
            <a:spLocks noChangeShapeType="1"/>
          </p:cNvSpPr>
          <p:nvPr/>
        </p:nvSpPr>
        <p:spPr bwMode="auto">
          <a:xfrm flipH="1">
            <a:off x="1848273" y="3241001"/>
            <a:ext cx="1527970" cy="8539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lIns="91424" tIns="45712" rIns="91424" bIns="45712"/>
          <a:lstStyle/>
          <a:p>
            <a:pPr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24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5940190" y="4299547"/>
            <a:ext cx="2794000" cy="628650"/>
          </a:xfrm>
          <a:prstGeom prst="rect">
            <a:avLst/>
          </a:prstGeom>
          <a:solidFill>
            <a:srgbClr val="00B050"/>
          </a:solidFill>
          <a:ln w="9525" algn="ctr">
            <a:solidFill>
              <a:srgbClr val="000080"/>
            </a:solidFill>
            <a:miter lim="800000"/>
            <a:headEnd/>
            <a:tailEnd/>
          </a:ln>
          <a:effectLst/>
          <a:extLst/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sz="14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kumimoji="1" lang="it-IT" sz="14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kumimoji="1" lang="it-IT" sz="14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2000" b="1" dirty="0">
                <a:solidFill>
                  <a:srgbClr val="000000"/>
                </a:solidFill>
                <a:latin typeface="Arial" pitchFamily="34" charset="0"/>
              </a:rPr>
              <a:t>MANCATO ACCORDO</a:t>
            </a:r>
            <a:r>
              <a:rPr kumimoji="1" lang="it-IT" sz="1400" b="1" dirty="0">
                <a:solidFill>
                  <a:srgbClr val="000000"/>
                </a:solidFill>
                <a:latin typeface="Arial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endParaRPr kumimoji="1" lang="it-IT" sz="1400" b="1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endParaRPr kumimoji="1" lang="it-IT" sz="1400" dirty="0">
              <a:solidFill>
                <a:srgbClr val="000000"/>
              </a:solidFill>
              <a:latin typeface="Arial" pitchFamily="34" charset="0"/>
            </a:endParaRPr>
          </a:p>
          <a:p>
            <a:pPr algn="ctr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endParaRPr kumimoji="1" lang="it-IT" b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44040" name="AutoShape 9"/>
          <p:cNvCxnSpPr>
            <a:cxnSpLocks noChangeShapeType="1"/>
          </p:cNvCxnSpPr>
          <p:nvPr/>
        </p:nvCxnSpPr>
        <p:spPr bwMode="auto">
          <a:xfrm>
            <a:off x="5767756" y="2929641"/>
            <a:ext cx="1397000" cy="1309321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5968" y="5109971"/>
            <a:ext cx="1989138" cy="895350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00CC">
                <a:alpha val="50000"/>
              </a:srgbClr>
            </a:outerShdw>
          </a:effectLst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2100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21.981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b="1" i="1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(87,3%)</a:t>
            </a:r>
            <a:endParaRPr kumimoji="1" lang="it-IT" b="1" i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354763" y="5140137"/>
            <a:ext cx="1800225" cy="86518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00CC">
                <a:alpha val="50000"/>
              </a:srgbClr>
            </a:outerShdw>
          </a:effectLst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2100" b="1" dirty="0">
                <a:solidFill>
                  <a:srgbClr val="000000"/>
                </a:solidFill>
                <a:latin typeface="Arial" pitchFamily="34" charset="0"/>
                <a:cs typeface="+mn-cs"/>
              </a:rPr>
              <a:t>3.201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b="1" i="1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(12,7%)</a:t>
            </a:r>
            <a:endParaRPr kumimoji="1" lang="it-IT" b="1" i="1" dirty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10814" y="260648"/>
            <a:ext cx="7648152" cy="461649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/>
          <a:p>
            <a:pPr>
              <a:buNone/>
            </a:pPr>
            <a:r>
              <a:rPr lang="it-IT" sz="2400" dirty="0">
                <a:solidFill>
                  <a:schemeClr val="tx2"/>
                </a:solidFill>
                <a:latin typeface="+mj-lt"/>
                <a:cs typeface="+mj-cs"/>
              </a:rPr>
              <a:t>Lo Sportello unico 2014: Paritetica, Corecom, CC.I. AA. </a:t>
            </a:r>
          </a:p>
        </p:txBody>
      </p:sp>
    </p:spTree>
    <p:extLst>
      <p:ext uri="{BB962C8B-B14F-4D97-AF65-F5344CB8AC3E}">
        <p14:creationId xmlns:p14="http://schemas.microsoft.com/office/powerpoint/2010/main" xmlns="" val="3291443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3119009" y="836712"/>
            <a:ext cx="2962958" cy="1200312"/>
          </a:xfrm>
          <a:prstGeom prst="rect">
            <a:avLst/>
          </a:prstGeom>
        </p:spPr>
        <p:txBody>
          <a:bodyPr wrap="none" lIns="91424" tIns="45712" rIns="91424" bIns="45712">
            <a:spAutoFit/>
          </a:bodyPr>
          <a:lstStyle>
            <a:defPPr>
              <a:defRPr lang="it-IT"/>
            </a:defPPr>
            <a:lvl1pPr>
              <a:buNone/>
              <a:defRPr sz="2400">
                <a:solidFill>
                  <a:schemeClr val="tx2"/>
                </a:solidFill>
                <a:latin typeface="+mj-lt"/>
                <a:cs typeface="+mj-cs"/>
              </a:defRPr>
            </a:lvl1pPr>
          </a:lstStyle>
          <a:p>
            <a:r>
              <a:rPr lang="it-IT" sz="7200" dirty="0"/>
              <a:t>FOCUS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547664" y="2204864"/>
            <a:ext cx="6120679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7200" b="1" dirty="0" smtClean="0">
                <a:solidFill>
                  <a:schemeClr val="bg1"/>
                </a:solidFill>
              </a:rPr>
              <a:t>TRENTINO </a:t>
            </a:r>
          </a:p>
          <a:p>
            <a:pPr algn="ctr"/>
            <a:r>
              <a:rPr lang="it-IT" sz="7200" b="1" dirty="0" smtClean="0">
                <a:solidFill>
                  <a:schemeClr val="bg1"/>
                </a:solidFill>
              </a:rPr>
              <a:t>ALTO-ADIGE</a:t>
            </a:r>
            <a:endParaRPr lang="it-IT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210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859" y="529084"/>
            <a:ext cx="4897483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4858" y="3369349"/>
            <a:ext cx="4897483" cy="2706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losione 2 7"/>
          <p:cNvSpPr/>
          <p:nvPr/>
        </p:nvSpPr>
        <p:spPr>
          <a:xfrm rot="1092634">
            <a:off x="6795761" y="3743084"/>
            <a:ext cx="2192094" cy="1837682"/>
          </a:xfrm>
          <a:prstGeom prst="irregularSeal2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23999" cy="355225"/>
          </a:xfrm>
        </p:spPr>
        <p:txBody>
          <a:bodyPr/>
          <a:lstStyle/>
          <a:p>
            <a:pPr algn="ctr"/>
            <a:r>
              <a:rPr lang="it-IT" dirty="0" smtClean="0"/>
              <a:t>SPORTELLO UNICO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092280" y="4110522"/>
            <a:ext cx="1385892" cy="98488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</a:rPr>
              <a:t>+1%</a:t>
            </a:r>
            <a:r>
              <a:rPr lang="it-IT" dirty="0" smtClean="0"/>
              <a:t> </a:t>
            </a:r>
          </a:p>
          <a:p>
            <a:pPr algn="ctr"/>
            <a:r>
              <a:rPr lang="it-IT" dirty="0" err="1" smtClean="0"/>
              <a:t>PAR.vsCOR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751417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465" y="188640"/>
            <a:ext cx="8423999" cy="355225"/>
          </a:xfrm>
        </p:spPr>
        <p:txBody>
          <a:bodyPr/>
          <a:lstStyle/>
          <a:p>
            <a:pPr algn="ctr"/>
            <a:r>
              <a:rPr lang="it-IT" dirty="0" smtClean="0"/>
              <a:t>DETTAGLIO </a:t>
            </a:r>
            <a:r>
              <a:rPr lang="it-IT" b="1" u="sng" dirty="0" smtClean="0"/>
              <a:t>PARITETICA</a:t>
            </a:r>
            <a:r>
              <a:rPr lang="it-IT" dirty="0" smtClean="0"/>
              <a:t> TRENTINO ALTO ADIGE</a:t>
            </a:r>
            <a:endParaRPr lang="it-IT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69299"/>
            <a:ext cx="4028195" cy="26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7754"/>
            <a:ext cx="4028195" cy="26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109" y="620688"/>
            <a:ext cx="5214179" cy="271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80308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465" y="188640"/>
            <a:ext cx="8423999" cy="355225"/>
          </a:xfrm>
        </p:spPr>
        <p:txBody>
          <a:bodyPr/>
          <a:lstStyle/>
          <a:p>
            <a:pPr algn="ctr"/>
            <a:r>
              <a:rPr lang="it-IT" dirty="0" smtClean="0"/>
              <a:t>DETTAGLIO </a:t>
            </a:r>
            <a:r>
              <a:rPr lang="it-IT" b="1" u="sng" dirty="0" smtClean="0"/>
              <a:t>PARITETICA</a:t>
            </a:r>
            <a:r>
              <a:rPr lang="it-IT" dirty="0" smtClean="0"/>
              <a:t> TRENTINO ALTO ADIGE BZ/TN</a:t>
            </a:r>
            <a:endParaRPr lang="it-IT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003" y="620688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003" y="3481412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729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15900" y="1332768"/>
            <a:ext cx="8351838" cy="4983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ts val="2500"/>
              </a:lnSpc>
              <a:buFont typeface="Wingdings" pitchFamily="2" charset="2"/>
              <a:buNone/>
            </a:pPr>
            <a:r>
              <a:rPr lang="it-IT" sz="1700" b="0" dirty="0">
                <a:latin typeface="Franklin Gothic Demi" panose="020B0703020102020204" pitchFamily="34" charset="0"/>
              </a:rPr>
              <a:t>LA PROCEDURA DI CONCILIAZIONE </a:t>
            </a:r>
            <a:r>
              <a:rPr lang="it-IT" sz="1700" b="0" dirty="0" smtClean="0">
                <a:latin typeface="Franklin Gothic Demi" panose="020B0703020102020204" pitchFamily="34" charset="0"/>
              </a:rPr>
              <a:t>NASCE - NEL </a:t>
            </a:r>
            <a:r>
              <a:rPr lang="it-IT" sz="1700" b="0" dirty="0">
                <a:latin typeface="Franklin Gothic Demi" panose="020B0703020102020204" pitchFamily="34" charset="0"/>
              </a:rPr>
              <a:t>1991 </a:t>
            </a:r>
            <a:r>
              <a:rPr lang="it-IT" sz="1700" b="0" dirty="0" smtClean="0">
                <a:latin typeface="Franklin Gothic Demi" panose="020B0703020102020204" pitchFamily="34" charset="0"/>
              </a:rPr>
              <a:t>- IN </a:t>
            </a:r>
            <a:r>
              <a:rPr lang="it-IT" sz="1700" b="0" dirty="0">
                <a:latin typeface="Franklin Gothic Demi" panose="020B0703020102020204" pitchFamily="34" charset="0"/>
              </a:rPr>
              <a:t>VIA SPERIMENTALE IN SICILIA (PALERMO) E IN LOMBARDIA (MILANO</a:t>
            </a:r>
            <a:r>
              <a:rPr lang="it-IT" sz="1700" b="0" dirty="0"/>
              <a:t>).</a:t>
            </a:r>
          </a:p>
          <a:p>
            <a:pPr algn="ctr" eaLnBrk="0" hangingPunct="0">
              <a:lnSpc>
                <a:spcPts val="3100"/>
              </a:lnSpc>
              <a:buFont typeface="Wingdings" pitchFamily="2" charset="2"/>
              <a:buNone/>
            </a:pPr>
            <a:endParaRPr lang="it-IT" sz="1700" b="0" dirty="0"/>
          </a:p>
          <a:p>
            <a:pPr algn="ctr" eaLnBrk="0" hangingPunct="0">
              <a:lnSpc>
                <a:spcPts val="2500"/>
              </a:lnSpc>
              <a:spcBef>
                <a:spcPct val="21000"/>
              </a:spcBef>
              <a:buFont typeface="Wingdings" pitchFamily="2" charset="2"/>
              <a:buNone/>
            </a:pPr>
            <a:r>
              <a:rPr lang="it-IT" sz="1700" b="0" dirty="0">
                <a:latin typeface="Franklin Gothic Demi" panose="020B0703020102020204" pitchFamily="34" charset="0"/>
              </a:rPr>
              <a:t>NEL 1993 </a:t>
            </a:r>
            <a:r>
              <a:rPr lang="it-IT" sz="1700" b="0" dirty="0" smtClean="0">
                <a:latin typeface="Franklin Gothic Demi" panose="020B0703020102020204" pitchFamily="34" charset="0"/>
              </a:rPr>
              <a:t>LA CONCILIAZIONE DIVENTA </a:t>
            </a:r>
            <a:r>
              <a:rPr lang="it-IT" sz="1700" b="0" dirty="0">
                <a:latin typeface="Franklin Gothic Demi" panose="020B0703020102020204" pitchFamily="34" charset="0"/>
              </a:rPr>
              <a:t>OPERATIVA SU TUTTO IL </a:t>
            </a:r>
          </a:p>
          <a:p>
            <a:pPr algn="ctr" eaLnBrk="0" hangingPunct="0">
              <a:lnSpc>
                <a:spcPts val="2500"/>
              </a:lnSpc>
              <a:spcBef>
                <a:spcPct val="21000"/>
              </a:spcBef>
              <a:buFont typeface="Wingdings" pitchFamily="2" charset="2"/>
              <a:buNone/>
            </a:pPr>
            <a:r>
              <a:rPr lang="it-IT" sz="1700" b="0" dirty="0">
                <a:latin typeface="Franklin Gothic Demi" panose="020B0703020102020204" pitchFamily="34" charset="0"/>
              </a:rPr>
              <a:t>TERRITORIO NAZIONALE E NEL 1995 IL PROGETTO VIENE FORMALMENTE E SOSTANZIALMENTE RICONOSCIUTO DALLA UNIONE EUROPEA COME</a:t>
            </a:r>
          </a:p>
          <a:p>
            <a:pPr algn="ctr" eaLnBrk="0" hangingPunct="0">
              <a:lnSpc>
                <a:spcPts val="2500"/>
              </a:lnSpc>
              <a:spcBef>
                <a:spcPct val="21000"/>
              </a:spcBef>
              <a:buFont typeface="Wingdings" pitchFamily="2" charset="2"/>
              <a:buNone/>
            </a:pPr>
            <a:r>
              <a:rPr lang="it-IT" sz="1700" b="0" dirty="0">
                <a:latin typeface="Franklin Gothic Demi" panose="020B0703020102020204" pitchFamily="34" charset="0"/>
              </a:rPr>
              <a:t>“PROGETTO </a:t>
            </a:r>
            <a:r>
              <a:rPr lang="it-IT" sz="1700" b="0" dirty="0" smtClean="0">
                <a:latin typeface="Franklin Gothic Demi" panose="020B0703020102020204" pitchFamily="34" charset="0"/>
              </a:rPr>
              <a:t>PILOTA» </a:t>
            </a:r>
          </a:p>
          <a:p>
            <a:pPr algn="ctr" eaLnBrk="0" hangingPunct="0">
              <a:lnSpc>
                <a:spcPts val="2500"/>
              </a:lnSpc>
              <a:spcBef>
                <a:spcPct val="21000"/>
              </a:spcBef>
              <a:buFont typeface="Wingdings" pitchFamily="2" charset="2"/>
              <a:buNone/>
            </a:pPr>
            <a:r>
              <a:rPr lang="it-IT" sz="1700" b="0" dirty="0" smtClean="0">
                <a:latin typeface="Franklin Gothic Demi" panose="020B0703020102020204" pitchFamily="34" charset="0"/>
              </a:rPr>
              <a:t>PER </a:t>
            </a:r>
            <a:r>
              <a:rPr lang="it-IT" sz="1700" b="0" dirty="0">
                <a:latin typeface="Franklin Gothic Demi" panose="020B0703020102020204" pitchFamily="34" charset="0"/>
              </a:rPr>
              <a:t>L’ACCESSO DEI CONSUMATORI ALLA GIUSTIZIA”. </a:t>
            </a:r>
          </a:p>
          <a:p>
            <a:pPr algn="ctr" eaLnBrk="0" hangingPunct="0">
              <a:lnSpc>
                <a:spcPts val="2500"/>
              </a:lnSpc>
              <a:spcBef>
                <a:spcPct val="21000"/>
              </a:spcBef>
              <a:buFont typeface="Wingdings" pitchFamily="2" charset="2"/>
              <a:buNone/>
            </a:pPr>
            <a:r>
              <a:rPr lang="it-IT" sz="1700" b="0" dirty="0">
                <a:latin typeface="Franklin Gothic Demi" panose="020B0703020102020204" pitchFamily="34" charset="0"/>
              </a:rPr>
              <a:t>Nel 2004 E’ STATO SOTTOSCRITTO UN NUOVO REGOLAMENTO DI </a:t>
            </a:r>
            <a:r>
              <a:rPr lang="it-IT" sz="1700" b="0" dirty="0" smtClean="0">
                <a:latin typeface="Franklin Gothic Demi" panose="020B0703020102020204" pitchFamily="34" charset="0"/>
              </a:rPr>
              <a:t>CONCILIAZIONE </a:t>
            </a:r>
            <a:endParaRPr lang="it-IT" sz="1700" b="0" dirty="0">
              <a:latin typeface="Franklin Gothic Demi" panose="020B0703020102020204" pitchFamily="34" charset="0"/>
            </a:endParaRPr>
          </a:p>
          <a:p>
            <a:pPr algn="ctr" eaLnBrk="0" hangingPunct="0">
              <a:lnSpc>
                <a:spcPts val="2900"/>
              </a:lnSpc>
              <a:buFont typeface="Wingdings" pitchFamily="2" charset="2"/>
              <a:buNone/>
            </a:pPr>
            <a:endParaRPr lang="it-IT" sz="1700" b="0" dirty="0"/>
          </a:p>
          <a:p>
            <a:pPr algn="ctr" eaLnBrk="0" hangingPunct="0">
              <a:lnSpc>
                <a:spcPts val="2500"/>
              </a:lnSpc>
              <a:buFont typeface="Wingdings" pitchFamily="2" charset="2"/>
              <a:buNone/>
            </a:pPr>
            <a:r>
              <a:rPr lang="it-IT" sz="1700" b="0" dirty="0">
                <a:latin typeface="Franklin Gothic Demi" panose="020B0703020102020204" pitchFamily="34" charset="0"/>
              </a:rPr>
              <a:t>NEL LUGLIO DEL 2004 TIM </a:t>
            </a:r>
            <a:r>
              <a:rPr lang="it-IT" sz="1700" b="0" dirty="0" smtClean="0">
                <a:latin typeface="Franklin Gothic Demi" panose="020B0703020102020204" pitchFamily="34" charset="0"/>
              </a:rPr>
              <a:t> </a:t>
            </a:r>
            <a:r>
              <a:rPr lang="it-IT" sz="1700" b="0" dirty="0">
                <a:latin typeface="Franklin Gothic Demi" panose="020B0703020102020204" pitchFamily="34" charset="0"/>
              </a:rPr>
              <a:t>E LE ASSOCIAZIONI DEI CONSUMATORI FIRMANO IL PROTOCOLLO D’INTESA PER LA GESTIONE DELLA PROCEDURA DI CONCILIAZIONE ON-LINE</a:t>
            </a:r>
          </a:p>
          <a:p>
            <a:pPr algn="ctr" eaLnBrk="0" hangingPunct="0">
              <a:lnSpc>
                <a:spcPts val="2500"/>
              </a:lnSpc>
              <a:buFont typeface="Wingdings" pitchFamily="2" charset="2"/>
              <a:buNone/>
            </a:pPr>
            <a:endParaRPr kumimoji="0" lang="it-IT" sz="1700" b="0" dirty="0"/>
          </a:p>
        </p:txBody>
      </p:sp>
      <p:pic>
        <p:nvPicPr>
          <p:cNvPr id="9390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941635"/>
            <a:ext cx="568801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390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4581128"/>
            <a:ext cx="5616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magine 4" descr="TIM-Logo 3D_20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951118"/>
            <a:ext cx="16005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60000" cy="355225"/>
          </a:xfrm>
        </p:spPr>
        <p:txBody>
          <a:bodyPr/>
          <a:lstStyle/>
          <a:p>
            <a:r>
              <a:rPr lang="it-IT" dirty="0" smtClean="0"/>
              <a:t>LA PROCEDURA DI CONCILIAZIONE PARITETICA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2038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39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39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632847" cy="484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324465" y="188640"/>
            <a:ext cx="8423999" cy="355225"/>
          </a:xfrm>
        </p:spPr>
        <p:txBody>
          <a:bodyPr/>
          <a:lstStyle/>
          <a:p>
            <a:pPr algn="ctr"/>
            <a:r>
              <a:rPr lang="it-IT" dirty="0" smtClean="0"/>
              <a:t>DETTAGLIO </a:t>
            </a:r>
            <a:r>
              <a:rPr lang="it-IT" b="1" u="sng" dirty="0" smtClean="0"/>
              <a:t>PARITETICA</a:t>
            </a:r>
            <a:r>
              <a:rPr lang="it-IT" dirty="0" smtClean="0"/>
              <a:t> TRENTINO ALTO ADIGE </a:t>
            </a:r>
            <a:r>
              <a:rPr lang="it-IT" b="1" u="sng" dirty="0" smtClean="0">
                <a:solidFill>
                  <a:srgbClr val="0033CC"/>
                </a:solidFill>
              </a:rPr>
              <a:t>CTCU</a:t>
            </a:r>
            <a:endParaRPr lang="it-IT" b="1" u="sng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732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7" name="Rectangle 3"/>
          <p:cNvSpPr>
            <a:spLocks noChangeArrowheads="1"/>
          </p:cNvSpPr>
          <p:nvPr/>
        </p:nvSpPr>
        <p:spPr bwMode="auto">
          <a:xfrm>
            <a:off x="1616422" y="1926855"/>
            <a:ext cx="6219028" cy="2808357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rgbClr val="9900CC">
                <a:alpha val="50000"/>
              </a:srgbClr>
            </a:outerShdw>
          </a:effectLst>
        </p:spPr>
        <p:txBody>
          <a:bodyPr wrap="none" lIns="91424" tIns="45712" rIns="91424" bIns="45712" anchor="ctr"/>
          <a:lstStyle/>
          <a:p>
            <a:pPr algn="ctr">
              <a:lnSpc>
                <a:spcPct val="110000"/>
              </a:lnSpc>
              <a:spcBef>
                <a:spcPct val="20000"/>
              </a:spcBef>
              <a:buNone/>
              <a:defRPr/>
            </a:pPr>
            <a:r>
              <a:rPr kumimoji="1" lang="it-IT" sz="6300" i="1" dirty="0">
                <a:solidFill>
                  <a:schemeClr val="bg1"/>
                </a:solidFill>
                <a:latin typeface="French Script MT" pitchFamily="66" charset="0"/>
              </a:rPr>
              <a:t>Grazie </a:t>
            </a:r>
            <a:r>
              <a:rPr kumimoji="1" lang="it-IT" sz="6300" i="1" dirty="0" smtClean="0">
                <a:solidFill>
                  <a:schemeClr val="bg1"/>
                </a:solidFill>
                <a:latin typeface="French Script MT" pitchFamily="66" charset="0"/>
              </a:rPr>
              <a:t>dell’attenzione!</a:t>
            </a:r>
            <a:endParaRPr kumimoji="1" lang="it-IT" sz="6300" i="1" dirty="0">
              <a:solidFill>
                <a:schemeClr val="bg1"/>
              </a:solidFill>
              <a:latin typeface="Frenc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10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403" y="581137"/>
            <a:ext cx="8423999" cy="355225"/>
          </a:xfrm>
          <a:noFill/>
        </p:spPr>
        <p:txBody>
          <a:bodyPr/>
          <a:lstStyle/>
          <a:p>
            <a:pPr eaLnBrk="1" hangingPunct="1"/>
            <a:r>
              <a:rPr lang="it-IT" sz="2500" dirty="0">
                <a:solidFill>
                  <a:srgbClr val="FF0000"/>
                </a:solidFill>
              </a:rPr>
              <a:t>Oltre </a:t>
            </a:r>
            <a:r>
              <a:rPr lang="it-IT" sz="2500" dirty="0" smtClean="0">
                <a:solidFill>
                  <a:srgbClr val="FF0000"/>
                </a:solidFill>
              </a:rPr>
              <a:t>23 </a:t>
            </a:r>
            <a:r>
              <a:rPr lang="it-IT" sz="2500" dirty="0">
                <a:solidFill>
                  <a:srgbClr val="FF0000"/>
                </a:solidFill>
              </a:rPr>
              <a:t>anni di esperienza….. 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44913" y="1638300"/>
            <a:ext cx="2538412" cy="82073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it-IT" sz="1600" b="1" i="1" dirty="0"/>
              <a:t>DOMANDE</a:t>
            </a: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i="1" dirty="0"/>
              <a:t>PERVENUTE</a:t>
            </a:r>
          </a:p>
          <a:p>
            <a:pPr algn="ctr">
              <a:buNone/>
              <a:defRPr/>
            </a:pPr>
            <a:r>
              <a:rPr lang="it-IT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it-IT" sz="1600" b="1" i="1" dirty="0"/>
              <a:t>123.104</a:t>
            </a:r>
            <a:r>
              <a:rPr lang="it-I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603378" y="2941642"/>
            <a:ext cx="2538413" cy="82073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DISCUSSE</a:t>
            </a:r>
          </a:p>
          <a:p>
            <a:pPr algn="ctr">
              <a:buNone/>
              <a:defRPr/>
            </a:pP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115.794(94%)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849938" y="2941642"/>
            <a:ext cx="2538412" cy="82073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it-IT" sz="1600" i="1" dirty="0"/>
              <a:t>DOMANDE ANNULLATE</a:t>
            </a:r>
          </a:p>
          <a:p>
            <a:pPr algn="ctr">
              <a:buNone/>
              <a:defRPr/>
            </a:pPr>
            <a:r>
              <a:rPr lang="it-IT" sz="1600" i="1" dirty="0"/>
              <a:t>         6.839(6%)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61977" y="4406900"/>
            <a:ext cx="2217739" cy="820738"/>
          </a:xfrm>
          <a:prstGeom prst="rect">
            <a:avLst/>
          </a:prstGeom>
          <a:solidFill>
            <a:srgbClr val="5082AB"/>
          </a:solidFill>
          <a:ln>
            <a:noFill/>
          </a:ln>
          <a:extLst/>
        </p:spPr>
        <p:txBody>
          <a:bodyPr lIns="0" tIns="0" rIns="0" bIns="0" anchor="ctr"/>
          <a:lstStyle/>
          <a:p>
            <a:pPr algn="ctr">
              <a:buNone/>
              <a:defRPr/>
            </a:pPr>
            <a:r>
              <a:rPr lang="it-IT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DOMANDE CONCILIATE</a:t>
            </a:r>
          </a:p>
          <a:p>
            <a:pPr algn="ctr">
              <a:buNone/>
              <a:defRPr/>
            </a:pP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106.275</a:t>
            </a: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(92%)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106738" y="4416673"/>
            <a:ext cx="3012708" cy="820738"/>
          </a:xfrm>
          <a:prstGeom prst="rect">
            <a:avLst/>
          </a:prstGeom>
          <a:solidFill>
            <a:srgbClr val="93B1CC"/>
          </a:solidFill>
          <a:ln>
            <a:noFill/>
          </a:ln>
          <a:extLst/>
        </p:spPr>
        <p:txBody>
          <a:bodyPr lIns="0" tIns="0" rIns="0" bIns="0" anchor="ctr"/>
          <a:lstStyle/>
          <a:p>
            <a:pPr>
              <a:buNone/>
              <a:defRPr/>
            </a:pP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DOMANDE NON </a:t>
            </a:r>
            <a:r>
              <a:rPr lang="it-IT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CONCILIATE</a:t>
            </a:r>
          </a:p>
          <a:p>
            <a:pPr>
              <a:buNone/>
              <a:defRPr/>
            </a:pPr>
            <a:r>
              <a:rPr lang="it-IT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it-IT" sz="1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9.519(8%)</a:t>
            </a: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2879725" y="3762375"/>
            <a:ext cx="0" cy="236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>
            <a:off x="1531940" y="3998913"/>
            <a:ext cx="27352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>
            <a:off x="1531938" y="3998917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>
            <a:off x="4240823" y="4032136"/>
            <a:ext cx="0" cy="40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>
            <a:off x="5021263" y="2465392"/>
            <a:ext cx="0" cy="2365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2679701" y="2701925"/>
            <a:ext cx="46291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>
            <a:off x="2668588" y="2701929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>
            <a:off x="7308851" y="2692404"/>
            <a:ext cx="0" cy="239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12304" name="Text Box 18"/>
          <p:cNvSpPr txBox="1">
            <a:spLocks noChangeArrowheads="1"/>
          </p:cNvSpPr>
          <p:nvPr/>
        </p:nvSpPr>
        <p:spPr bwMode="auto">
          <a:xfrm>
            <a:off x="7956551" y="404815"/>
            <a:ext cx="831851" cy="70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/>
            <a:r>
              <a:rPr kumimoji="1" lang="it-IT" sz="2000" b="1">
                <a:solidFill>
                  <a:schemeClr val="tx2"/>
                </a:solidFill>
                <a:latin typeface="Franklin Gothic Demi" pitchFamily="34" charset="0"/>
              </a:rPr>
              <a:t/>
            </a:r>
            <a:br>
              <a:rPr kumimoji="1" lang="it-IT" sz="2000" b="1">
                <a:solidFill>
                  <a:schemeClr val="tx2"/>
                </a:solidFill>
                <a:latin typeface="Franklin Gothic Demi" pitchFamily="34" charset="0"/>
              </a:rPr>
            </a:br>
            <a:endParaRPr kumimoji="1" lang="en-US" sz="2000" b="1">
              <a:solidFill>
                <a:schemeClr val="tx2"/>
              </a:solidFill>
              <a:latin typeface="Franklin Gothic Demi" pitchFamily="34" charset="0"/>
            </a:endParaRPr>
          </a:p>
        </p:txBody>
      </p:sp>
      <p:sp>
        <p:nvSpPr>
          <p:cNvPr id="12305" name="CasellaDiTesto 3"/>
          <p:cNvSpPr txBox="1">
            <a:spLocks noChangeArrowheads="1"/>
          </p:cNvSpPr>
          <p:nvPr/>
        </p:nvSpPr>
        <p:spPr bwMode="auto">
          <a:xfrm>
            <a:off x="527051" y="5862638"/>
            <a:ext cx="5913766" cy="26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 eaLnBrk="1" hangingPunct="1">
              <a:buNone/>
            </a:pPr>
            <a:r>
              <a:rPr kumimoji="1" lang="it-IT" sz="1100" dirty="0">
                <a:latin typeface="Franklin Gothic Medium" pitchFamily="34" charset="0"/>
              </a:rPr>
              <a:t>* Domande pervenute al 31 dicembre 2014 (estrazione </a:t>
            </a:r>
            <a:r>
              <a:rPr kumimoji="1" lang="it-IT" sz="1100" dirty="0" err="1">
                <a:latin typeface="Franklin Gothic Medium" pitchFamily="34" charset="0"/>
              </a:rPr>
              <a:t>Conarb</a:t>
            </a:r>
            <a:r>
              <a:rPr kumimoji="1" lang="it-IT" sz="1100" dirty="0">
                <a:latin typeface="Franklin Gothic Medium" pitchFamily="34" charset="0"/>
              </a:rPr>
              <a:t> 16/01/2015 – in attesa 214) </a:t>
            </a:r>
          </a:p>
        </p:txBody>
      </p:sp>
    </p:spTree>
    <p:extLst>
      <p:ext uri="{BB962C8B-B14F-4D97-AF65-F5344CB8AC3E}">
        <p14:creationId xmlns:p14="http://schemas.microsoft.com/office/powerpoint/2010/main" xmlns="" val="326189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490836" y="1062038"/>
            <a:ext cx="8077200" cy="5031258"/>
          </a:xfrm>
        </p:spPr>
        <p:txBody>
          <a:bodyPr/>
          <a:lstStyle/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sz="1600" b="1" dirty="0" smtClean="0">
              <a:solidFill>
                <a:schemeClr val="accent1"/>
              </a:solidFill>
            </a:endParaRP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it-IT" b="1" dirty="0" smtClean="0">
                <a:latin typeface="+mj-lt"/>
              </a:rPr>
              <a:t>LE ADR DECONGESTIONANO LA GIUSTIZIA</a:t>
            </a: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sz="900" b="1" dirty="0" smtClean="0">
              <a:latin typeface="+mj-lt"/>
            </a:endParaRP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it-IT" b="1" dirty="0" smtClean="0">
                <a:latin typeface="+mj-lt"/>
              </a:rPr>
              <a:t>VEICOLANO LA CULTURA DELLA “MEDIAZIONE”</a:t>
            </a: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sz="900" b="1" dirty="0" smtClean="0">
              <a:latin typeface="+mj-lt"/>
            </a:endParaRP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it-IT" b="1" dirty="0" smtClean="0">
                <a:latin typeface="+mj-lt"/>
              </a:rPr>
              <a:t>CONTRIBUISCONO A COSTRUIRE RAPPORTI EQUI E CORRETTI TRA SOGGETTI ECONOMICI E SOCIALI ED I PROPRI STAKEHOLDERS (azionisti, mercato finanziario,  clienti, ecc.) </a:t>
            </a: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it-IT" b="1" dirty="0" smtClean="0">
                <a:latin typeface="+mj-lt"/>
              </a:rPr>
              <a:t>GARANTISCONO RAPIDITA’ DEI TEMPI DI RISOLUZIONE </a:t>
            </a: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sz="900" b="1" dirty="0" smtClean="0">
              <a:latin typeface="+mj-lt"/>
            </a:endParaRP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it-IT" b="1" dirty="0" smtClean="0">
                <a:latin typeface="+mj-lt"/>
              </a:rPr>
              <a:t>SEMPLICITA’ DEL PROCEDIMENTO </a:t>
            </a: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sz="900" b="1" dirty="0" smtClean="0">
              <a:latin typeface="+mj-lt"/>
            </a:endParaRP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r>
              <a:rPr lang="it-IT" b="1" dirty="0" smtClean="0">
                <a:latin typeface="+mj-lt"/>
              </a:rPr>
              <a:t>SONO GRATUITE O A COSTI RIDOTTI E PREDETERMINATI</a:t>
            </a:r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b="1" dirty="0" smtClean="0"/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b="1" dirty="0" smtClean="0"/>
          </a:p>
          <a:p>
            <a:pPr marL="982663" indent="0" eaLnBrk="1" hangingPunct="1">
              <a:lnSpc>
                <a:spcPct val="100000"/>
              </a:lnSpc>
              <a:buClr>
                <a:srgbClr val="000000"/>
              </a:buClr>
              <a:buFont typeface="Wingdings" pitchFamily="2" charset="2"/>
              <a:buNone/>
            </a:pPr>
            <a:endParaRPr lang="it-IT" b="1" dirty="0" smtClean="0"/>
          </a:p>
        </p:txBody>
      </p:sp>
      <p:pic>
        <p:nvPicPr>
          <p:cNvPr id="7171" name="Picture 4" descr="freccia dx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61988" y="1412776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freccia dx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61988" y="1936651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 descr="freccia dx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96227" y="257149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490836" y="558372"/>
            <a:ext cx="821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it-IT" sz="2100" b="0" dirty="0">
                <a:latin typeface="Franklin Gothic Demi" pitchFamily="34" charset="0"/>
              </a:rPr>
              <a:t/>
            </a:r>
            <a:br>
              <a:rPr kumimoji="0" lang="it-IT" sz="2100" b="0" dirty="0">
                <a:latin typeface="Franklin Gothic Demi" pitchFamily="34" charset="0"/>
              </a:rPr>
            </a:br>
            <a:r>
              <a:rPr kumimoji="0" lang="it-IT" sz="2100" b="0" dirty="0">
                <a:latin typeface="Franklin Gothic Demi" pitchFamily="34" charset="0"/>
              </a:rPr>
              <a:t/>
            </a:r>
            <a:br>
              <a:rPr kumimoji="0" lang="it-IT" sz="2100" b="0" dirty="0">
                <a:latin typeface="Franklin Gothic Demi" pitchFamily="34" charset="0"/>
              </a:rPr>
            </a:br>
            <a:endParaRPr kumimoji="0" lang="it-IT" sz="2100" b="0" dirty="0">
              <a:latin typeface="Franklin Gothic Demi" pitchFamily="34" charset="0"/>
            </a:endParaRPr>
          </a:p>
        </p:txBody>
      </p:sp>
      <p:sp>
        <p:nvSpPr>
          <p:cNvPr id="7175" name="Rectangle 9"/>
          <p:cNvSpPr>
            <a:spLocks noChangeArrowheads="1"/>
          </p:cNvSpPr>
          <p:nvPr/>
        </p:nvSpPr>
        <p:spPr bwMode="auto">
          <a:xfrm>
            <a:off x="1331640" y="558372"/>
            <a:ext cx="62601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Aft>
                <a:spcPct val="10000"/>
              </a:spcAft>
              <a:buClr>
                <a:srgbClr val="000000"/>
              </a:buClr>
              <a:buFont typeface="Wingdings" pitchFamily="2" charset="2"/>
              <a:buNone/>
            </a:pPr>
            <a:r>
              <a:rPr kumimoji="0" lang="it-IT" sz="2400" dirty="0" smtClean="0">
                <a:solidFill>
                  <a:srgbClr val="FF0000"/>
                </a:solidFill>
              </a:rPr>
              <a:t>PERCHE’ CONCILIARE CON LE ADR</a:t>
            </a:r>
            <a:endParaRPr kumimoji="0" lang="it-IT" sz="2400" dirty="0">
              <a:solidFill>
                <a:srgbClr val="FF0000"/>
              </a:solidFill>
            </a:endParaRPr>
          </a:p>
        </p:txBody>
      </p:sp>
      <p:pic>
        <p:nvPicPr>
          <p:cNvPr id="7176" name="Picture 10" descr="freccia dx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61988" y="4210050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1" descr="freccia dx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61988" y="4733925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2" descr="freccia dx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689511" y="5426067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4" descr="TIM-Logo 3D_201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913121"/>
            <a:ext cx="16005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470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ttangolo 1"/>
          <p:cNvSpPr>
            <a:spLocks noChangeArrowheads="1"/>
          </p:cNvSpPr>
          <p:nvPr/>
        </p:nvSpPr>
        <p:spPr bwMode="auto">
          <a:xfrm>
            <a:off x="527051" y="765176"/>
            <a:ext cx="7737475" cy="972558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Conciliazione di Telecom Italia:  riconoscimenti a livello europeo</a:t>
            </a:r>
          </a:p>
        </p:txBody>
      </p:sp>
      <p:sp>
        <p:nvSpPr>
          <p:cNvPr id="13315" name="Rettangolo 2"/>
          <p:cNvSpPr>
            <a:spLocks noChangeArrowheads="1"/>
          </p:cNvSpPr>
          <p:nvPr/>
        </p:nvSpPr>
        <p:spPr bwMode="auto">
          <a:xfrm>
            <a:off x="527051" y="1878014"/>
            <a:ext cx="7737475" cy="3970302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>
            <a:spAutoFit/>
          </a:bodyPr>
          <a:lstStyle/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Uno studio condotto, nel 2010, dalla Commissione Europea sui diversi dispositivi di risoluzione stragiudiziale delle controversie, ha individuato </a:t>
            </a:r>
            <a:r>
              <a:rPr kumimoji="1" lang="it-IT" i="1" dirty="0">
                <a:solidFill>
                  <a:srgbClr val="FF0000"/>
                </a:solidFill>
                <a:latin typeface="+mn-lt"/>
                <a:cs typeface="+mn-cs"/>
              </a:rPr>
              <a:t>750 diversi modelli di ADR </a:t>
            </a: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applicati in Europa con grandi differenze tra uno Stato e l’altro ed anche all’interno dello stesso Paese.  </a:t>
            </a:r>
            <a:endParaRPr kumimoji="1" lang="it-IT" i="1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kumimoji="1" lang="it-IT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it-IT" i="1" dirty="0" smtClean="0">
                <a:solidFill>
                  <a:srgbClr val="000000"/>
                </a:solidFill>
                <a:latin typeface="+mn-lt"/>
                <a:cs typeface="+mn-cs"/>
              </a:rPr>
              <a:t>Solo </a:t>
            </a: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poco meno della metà degli </a:t>
            </a:r>
            <a:r>
              <a:rPr kumimoji="1" lang="it-IT" i="1" dirty="0">
                <a:solidFill>
                  <a:srgbClr val="FF0000"/>
                </a:solidFill>
                <a:latin typeface="+mn-lt"/>
                <a:cs typeface="+mn-cs"/>
              </a:rPr>
              <a:t>organismi stragiudiziali </a:t>
            </a: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sono stati segnalati alla Commissione Europea come </a:t>
            </a:r>
            <a:r>
              <a:rPr kumimoji="1" lang="it-IT" i="1" dirty="0">
                <a:solidFill>
                  <a:srgbClr val="FF0000"/>
                </a:solidFill>
                <a:latin typeface="+mn-lt"/>
                <a:cs typeface="+mn-cs"/>
              </a:rPr>
              <a:t>«conformi» </a:t>
            </a: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ai criteri qualitativi enunciati nelle due Raccomandazioni. </a:t>
            </a:r>
            <a:endParaRPr kumimoji="1" lang="it-IT" i="1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endParaRPr kumimoji="1" lang="it-IT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it-IT" i="1" dirty="0" smtClean="0">
                <a:solidFill>
                  <a:srgbClr val="000000"/>
                </a:solidFill>
                <a:latin typeface="+mn-lt"/>
                <a:cs typeface="+mn-cs"/>
              </a:rPr>
              <a:t>Tra </a:t>
            </a: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i modelli conformi, spicca il modello di </a:t>
            </a:r>
            <a:r>
              <a:rPr kumimoji="1" lang="it-IT" i="1" dirty="0">
                <a:solidFill>
                  <a:schemeClr val="tx2"/>
                </a:solidFill>
                <a:latin typeface="+mn-lt"/>
                <a:cs typeface="+mn-cs"/>
              </a:rPr>
              <a:t>Conciliazione Paritetica </a:t>
            </a:r>
            <a:r>
              <a:rPr kumimoji="1" lang="it-IT" i="1" dirty="0">
                <a:solidFill>
                  <a:srgbClr val="000000"/>
                </a:solidFill>
                <a:latin typeface="+mn-lt"/>
                <a:cs typeface="+mn-cs"/>
              </a:rPr>
              <a:t>tra Imprese ed Associazioni dei  Consumatori e, quindi, anche il modello adottato da Telecom Italia. </a:t>
            </a:r>
          </a:p>
        </p:txBody>
      </p:sp>
    </p:spTree>
    <p:extLst>
      <p:ext uri="{BB962C8B-B14F-4D97-AF65-F5344CB8AC3E}">
        <p14:creationId xmlns:p14="http://schemas.microsoft.com/office/powerpoint/2010/main" xmlns="" val="113257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dirty="0" smtClean="0"/>
              <a:t>La Conciliazione di Telecom Italia:  riconoscimenti a livello europeo</a:t>
            </a: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539552" y="1073118"/>
            <a:ext cx="8064896" cy="458222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45791" dir="19578596" algn="ctr" rotWithShape="0">
              <a:schemeClr val="bg2"/>
            </a:outerShdw>
          </a:effectLst>
        </p:spPr>
        <p:txBody>
          <a:bodyPr wrap="square" lIns="91424" tIns="45712" rIns="91424" bIns="45712" anchor="ctr">
            <a:spAutoFit/>
          </a:bodyPr>
          <a:lstStyle/>
          <a:p>
            <a:pPr algn="ctr" eaLnBrk="0" hangingPunct="0">
              <a:lnSpc>
                <a:spcPts val="2600"/>
              </a:lnSpc>
              <a:spcBef>
                <a:spcPct val="20000"/>
              </a:spcBef>
              <a:defRPr/>
            </a:pPr>
            <a:endParaRPr kumimoji="1" lang="en-US" altLang="it-IT" i="1" dirty="0" smtClean="0">
              <a:solidFill>
                <a:srgbClr val="000000"/>
              </a:solidFill>
              <a:latin typeface="Franklin Gothic Medium" pitchFamily="34" charset="0"/>
            </a:endParaRPr>
          </a:p>
          <a:p>
            <a:pPr algn="ctr" eaLnBrk="0" hangingPunct="0">
              <a:lnSpc>
                <a:spcPts val="2600"/>
              </a:lnSpc>
              <a:spcBef>
                <a:spcPct val="20000"/>
              </a:spcBef>
              <a:defRPr/>
            </a:pP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Il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Parlamento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 smtClean="0">
                <a:solidFill>
                  <a:srgbClr val="000000"/>
                </a:solidFill>
                <a:latin typeface="Franklin Gothic Medium" pitchFamily="34" charset="0"/>
              </a:rPr>
              <a:t>Europeo</a:t>
            </a: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* 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ha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riconosciuto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la </a:t>
            </a:r>
            <a:r>
              <a:rPr kumimoji="1" lang="it-IT" i="1" dirty="0">
                <a:solidFill>
                  <a:srgbClr val="000000"/>
                </a:solidFill>
                <a:latin typeface="Franklin Gothic Medium" pitchFamily="34" charset="0"/>
              </a:rPr>
              <a:t>Conciliazione Paritetica quale esempio  di  </a:t>
            </a:r>
            <a:r>
              <a:rPr kumimoji="1" lang="it-IT" b="1" i="1" dirty="0" smtClean="0">
                <a:solidFill>
                  <a:srgbClr val="FF0000"/>
                </a:solidFill>
                <a:latin typeface="Franklin Gothic Medium" pitchFamily="34" charset="0"/>
              </a:rPr>
              <a:t>BEST </a:t>
            </a:r>
            <a:r>
              <a:rPr kumimoji="1" lang="it-IT" b="1" i="1" dirty="0">
                <a:solidFill>
                  <a:srgbClr val="FF0000"/>
                </a:solidFill>
                <a:latin typeface="Franklin Gothic Medium" pitchFamily="34" charset="0"/>
              </a:rPr>
              <a:t>PRACTICE  </a:t>
            </a:r>
            <a:r>
              <a:rPr kumimoji="1" lang="it-IT" i="1" dirty="0">
                <a:latin typeface="Franklin Gothic Medium" pitchFamily="34" charset="0"/>
              </a:rPr>
              <a:t>in </a:t>
            </a:r>
            <a:r>
              <a:rPr kumimoji="1" lang="it-IT" i="1" dirty="0" smtClean="0">
                <a:latin typeface="Franklin Gothic Medium" pitchFamily="34" charset="0"/>
              </a:rPr>
              <a:t>Europa.</a:t>
            </a:r>
          </a:p>
          <a:p>
            <a:pPr algn="ctr" eaLnBrk="0" hangingPunct="0">
              <a:lnSpc>
                <a:spcPts val="2600"/>
              </a:lnSpc>
              <a:spcBef>
                <a:spcPct val="20000"/>
              </a:spcBef>
              <a:defRPr/>
            </a:pPr>
            <a:endParaRPr kumimoji="1" lang="it-IT" i="1" dirty="0" smtClean="0">
              <a:latin typeface="Franklin Gothic Medium" pitchFamily="34" charset="0"/>
            </a:endParaRPr>
          </a:p>
          <a:p>
            <a:pPr marL="457119" indent="-457119" algn="ctr"/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“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La Conciliazione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Paritetica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italiana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quale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esempio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di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migliore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prassi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basata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su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un </a:t>
            </a:r>
            <a:r>
              <a:rPr kumimoji="1" lang="en-US" altLang="it-IT" i="1" dirty="0" err="1" smtClean="0">
                <a:solidFill>
                  <a:srgbClr val="000000"/>
                </a:solidFill>
                <a:latin typeface="Franklin Gothic Medium" pitchFamily="34" charset="0"/>
              </a:rPr>
              <a:t>Protocollo</a:t>
            </a: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stipulato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e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sottoscritto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dall’Azienda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e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dalle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Associazioni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dei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consumatori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in cui </a:t>
            </a:r>
            <a:r>
              <a:rPr kumimoji="1" lang="en-US" altLang="it-IT" i="1" dirty="0" err="1" smtClean="0">
                <a:solidFill>
                  <a:srgbClr val="000000"/>
                </a:solidFill>
                <a:latin typeface="Franklin Gothic Medium" pitchFamily="34" charset="0"/>
              </a:rPr>
              <a:t>l’azienda</a:t>
            </a: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si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impegna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in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anticipo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a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ricorrere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all’ADR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per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risolvere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le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eventuali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controversie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 che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possono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sorgere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nei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settori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contemplati</a:t>
            </a:r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 dal </a:t>
            </a:r>
            <a:r>
              <a:rPr kumimoji="1" lang="en-US" altLang="it-IT" i="1" dirty="0" err="1">
                <a:solidFill>
                  <a:srgbClr val="000000"/>
                </a:solidFill>
                <a:latin typeface="Franklin Gothic Medium" pitchFamily="34" charset="0"/>
              </a:rPr>
              <a:t>Protocollo</a:t>
            </a:r>
            <a:r>
              <a:rPr kumimoji="1" lang="en-US" altLang="it-IT" i="1" dirty="0" smtClean="0">
                <a:solidFill>
                  <a:srgbClr val="000000"/>
                </a:solidFill>
                <a:latin typeface="Franklin Gothic Medium" pitchFamily="34" charset="0"/>
              </a:rPr>
              <a:t>”.</a:t>
            </a:r>
          </a:p>
          <a:p>
            <a:pPr marL="457119" indent="-457119" algn="ctr"/>
            <a:endParaRPr kumimoji="1" lang="en-US" altLang="it-IT" i="1" dirty="0">
              <a:solidFill>
                <a:srgbClr val="000000"/>
              </a:solidFill>
              <a:latin typeface="Franklin Gothic Medium" pitchFamily="34" charset="0"/>
            </a:endParaRPr>
          </a:p>
          <a:p>
            <a:pPr marL="457119" indent="-457119" algn="ctr"/>
            <a:endParaRPr kumimoji="1" lang="en-US" altLang="it-IT" i="1" dirty="0" smtClean="0">
              <a:solidFill>
                <a:srgbClr val="000000"/>
              </a:solidFill>
              <a:latin typeface="Franklin Gothic Medium" pitchFamily="34" charset="0"/>
            </a:endParaRPr>
          </a:p>
          <a:p>
            <a:pPr marL="457119" indent="-457119" algn="ctr"/>
            <a:endParaRPr kumimoji="1" lang="en-US" altLang="it-IT" i="1" dirty="0">
              <a:solidFill>
                <a:srgbClr val="000000"/>
              </a:solidFill>
              <a:latin typeface="Franklin Gothic Medium" pitchFamily="34" charset="0"/>
            </a:endParaRPr>
          </a:p>
          <a:p>
            <a:pPr algn="ctr" eaLnBrk="0" hangingPunct="0">
              <a:lnSpc>
                <a:spcPts val="2600"/>
              </a:lnSpc>
              <a:spcBef>
                <a:spcPct val="20000"/>
              </a:spcBef>
              <a:defRPr/>
            </a:pPr>
            <a:endParaRPr kumimoji="1" lang="it-IT" b="1" i="1" dirty="0">
              <a:latin typeface="Franklin Gothic Medium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899592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19" indent="-457119" algn="just"/>
            <a:endParaRPr kumimoji="1" lang="en-US" altLang="it-IT" i="1" dirty="0">
              <a:solidFill>
                <a:srgbClr val="000000"/>
              </a:solidFill>
              <a:latin typeface="Franklin Gothic Medium" pitchFamily="34" charset="0"/>
            </a:endParaRPr>
          </a:p>
          <a:p>
            <a:pPr marL="457119" indent="-457119" algn="just"/>
            <a:r>
              <a:rPr kumimoji="1" lang="en-US" altLang="it-IT" i="1" dirty="0">
                <a:solidFill>
                  <a:srgbClr val="000000"/>
                </a:solidFill>
                <a:latin typeface="Franklin Gothic Medium" pitchFamily="34" charset="0"/>
              </a:rPr>
              <a:t>* A7-0343/2011 Rapporteur: Diana Wallis</a:t>
            </a:r>
            <a:endParaRPr kumimoji="1" lang="it-IT" altLang="it-IT" i="1" dirty="0">
              <a:solidFill>
                <a:srgbClr val="000000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69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436492" y="2802481"/>
            <a:ext cx="4999604" cy="329081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91424" tIns="45712" rIns="91424" bIns="45712" numCol="2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Vodafone</a:t>
            </a: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Wind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Fastweb </a:t>
            </a:r>
            <a:endParaRPr lang="it-IT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H3G</a:t>
            </a: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A2A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Alitalia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Assotravel</a:t>
            </a: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Astoi</a:t>
            </a: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it-IT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Acquedotto Pugliese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it-IT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it-IT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defRPr/>
            </a:pPr>
            <a:endParaRPr lang="it-IT" b="1" dirty="0">
              <a:solidFill>
                <a:srgbClr val="89898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2" name="Rettangolo 1"/>
          <p:cNvSpPr>
            <a:spLocks noChangeArrowheads="1"/>
          </p:cNvSpPr>
          <p:nvPr/>
        </p:nvSpPr>
        <p:spPr bwMode="auto">
          <a:xfrm>
            <a:off x="207421" y="25490"/>
            <a:ext cx="8218487" cy="3126994"/>
          </a:xfrm>
          <a:prstGeom prst="rect">
            <a:avLst/>
          </a:prstGeom>
          <a:noFill/>
          <a:ln>
            <a:noFill/>
          </a:ln>
          <a:extLst/>
        </p:spPr>
        <p:txBody>
          <a:bodyPr lIns="91424" tIns="45712" rIns="91424" bIns="45712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2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Conciliazione Paritetica: un modello da esportare ad altre aziende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Negli </a:t>
            </a:r>
            <a:r>
              <a:rPr kumimoji="1" lang="it-IT" dirty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anni, </a:t>
            </a: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i positivi </a:t>
            </a:r>
            <a:r>
              <a:rPr kumimoji="1" lang="it-IT" dirty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risultati </a:t>
            </a: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raggiunti con </a:t>
            </a:r>
            <a:r>
              <a:rPr kumimoji="1" lang="it-IT" dirty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il modello «paritetico», hanno indotto </a:t>
            </a: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Telecom Italia ad </a:t>
            </a:r>
            <a:r>
              <a:rPr kumimoji="1" lang="it-IT" dirty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estendere lo stesso modello anche ad altre aziende, </a:t>
            </a: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prima nel </a:t>
            </a:r>
            <a:r>
              <a:rPr kumimoji="1" lang="it-IT" dirty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comparto telefonico e </a:t>
            </a: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poi anche altrove. </a:t>
            </a:r>
          </a:p>
          <a:p>
            <a:pPr algn="just">
              <a:lnSpc>
                <a:spcPct val="110000"/>
              </a:lnSpc>
              <a:spcBef>
                <a:spcPct val="20000"/>
              </a:spcBef>
              <a:defRPr/>
            </a:pPr>
            <a:r>
              <a:rPr kumimoji="1" lang="it-IT" dirty="0" smtClean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Di </a:t>
            </a:r>
            <a:r>
              <a:rPr kumimoji="1" lang="it-IT" dirty="0">
                <a:solidFill>
                  <a:srgbClr val="000000"/>
                </a:solidFill>
                <a:latin typeface="Franklin Gothic Demi" pitchFamily="34" charset="0"/>
                <a:cs typeface="+mn-cs"/>
              </a:rPr>
              <a:t>seguito alcuni dei Protocolli sottoscritti tra Associazioni dei consumatori ed imprese. </a:t>
            </a:r>
          </a:p>
          <a:p>
            <a:pPr>
              <a:lnSpc>
                <a:spcPct val="110000"/>
              </a:lnSpc>
              <a:spcBef>
                <a:spcPct val="20000"/>
              </a:spcBef>
              <a:defRPr/>
            </a:pPr>
            <a:endParaRPr kumimoji="1" lang="it-IT" sz="2600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24580" name="Rettangolo 1"/>
          <p:cNvSpPr>
            <a:spLocks noChangeArrowheads="1"/>
          </p:cNvSpPr>
          <p:nvPr/>
        </p:nvSpPr>
        <p:spPr bwMode="auto">
          <a:xfrm>
            <a:off x="5580112" y="2802480"/>
            <a:ext cx="2665413" cy="29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 smtClean="0">
                <a:solidFill>
                  <a:srgbClr val="002060"/>
                </a:solidFill>
                <a:latin typeface="Arial" charset="0"/>
              </a:rPr>
              <a:t>Intesa </a:t>
            </a:r>
            <a:r>
              <a:rPr lang="it-IT" altLang="it-IT" b="1" dirty="0">
                <a:solidFill>
                  <a:srgbClr val="002060"/>
                </a:solidFill>
                <a:latin typeface="Arial" charset="0"/>
              </a:rPr>
              <a:t>San Paolo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Arial" charset="0"/>
              </a:rPr>
              <a:t>Poste Italiane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 smtClean="0">
                <a:solidFill>
                  <a:srgbClr val="002060"/>
                </a:solidFill>
                <a:latin typeface="Arial" charset="0"/>
              </a:rPr>
              <a:t>Poste Mobile</a:t>
            </a:r>
            <a:endParaRPr lang="it-IT" altLang="it-IT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 err="1">
                <a:solidFill>
                  <a:srgbClr val="002060"/>
                </a:solidFill>
                <a:latin typeface="Arial" charset="0"/>
              </a:rPr>
              <a:t>Sorgenia</a:t>
            </a:r>
            <a:endParaRPr lang="it-IT" altLang="it-IT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 err="1" smtClean="0">
                <a:solidFill>
                  <a:srgbClr val="002060"/>
                </a:solidFill>
                <a:latin typeface="Arial" charset="0"/>
              </a:rPr>
              <a:t>Teletu</a:t>
            </a:r>
            <a:endParaRPr lang="it-IT" altLang="it-IT" b="1" dirty="0">
              <a:solidFill>
                <a:srgbClr val="002060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Arial" charset="0"/>
              </a:rPr>
              <a:t>Trenitalia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Arial" charset="0"/>
              </a:rPr>
              <a:t>Unipol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Arial" charset="0"/>
              </a:rPr>
              <a:t>Edison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>
                <a:solidFill>
                  <a:srgbClr val="002060"/>
                </a:solidFill>
                <a:latin typeface="Arial" charset="0"/>
              </a:rPr>
              <a:t>Enel 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Arial" charset="0"/>
              <a:buChar char="•"/>
            </a:pPr>
            <a:r>
              <a:rPr lang="it-IT" altLang="it-IT" b="1" dirty="0" smtClean="0">
                <a:solidFill>
                  <a:srgbClr val="002060"/>
                </a:solidFill>
                <a:latin typeface="Arial" charset="0"/>
              </a:rPr>
              <a:t>Eni</a:t>
            </a:r>
            <a:endParaRPr lang="it-IT" altLang="it-IT" b="1" dirty="0">
              <a:solidFill>
                <a:srgbClr val="00206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485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1052736"/>
            <a:ext cx="8418834" cy="4568825"/>
          </a:xfrm>
        </p:spPr>
        <p:txBody>
          <a:bodyPr/>
          <a:lstStyle/>
          <a:p>
            <a:pPr marL="0" indent="0" algn="ctr">
              <a:defRPr/>
            </a:pPr>
            <a:endParaRPr lang="it-IT" sz="4000" kern="1200" dirty="0">
              <a:solidFill>
                <a:srgbClr val="FF0000"/>
              </a:solidFill>
              <a:cs typeface="Arial" pitchFamily="34" charset="0"/>
            </a:endParaRPr>
          </a:p>
          <a:p>
            <a:pPr marL="0" indent="0" algn="ctr">
              <a:defRPr/>
            </a:pPr>
            <a:r>
              <a:rPr lang="it-IT" sz="4000" b="1" u="sng" kern="1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LE PROCEDURE «ADR»</a:t>
            </a:r>
          </a:p>
          <a:p>
            <a:pPr marL="0" indent="0" algn="ctr">
              <a:defRPr/>
            </a:pPr>
            <a:r>
              <a:rPr lang="it-IT" sz="4000" b="1" i="1" kern="1200" dirty="0" smtClean="0">
                <a:solidFill>
                  <a:srgbClr val="FF0000"/>
                </a:solidFill>
                <a:cs typeface="Arial" pitchFamily="34" charset="0"/>
              </a:rPr>
              <a:t>LO SCENARIO NORMATIVO</a:t>
            </a:r>
          </a:p>
          <a:p>
            <a:pPr marL="0" indent="0" algn="ctr">
              <a:defRPr/>
            </a:pPr>
            <a:r>
              <a:rPr lang="it-IT" sz="4000" b="1" i="1" kern="1200" dirty="0" smtClean="0">
                <a:solidFill>
                  <a:srgbClr val="FF0000"/>
                </a:solidFill>
                <a:cs typeface="Arial" pitchFamily="34" charset="0"/>
              </a:rPr>
              <a:t>NAZIONALE ED EUROPEO  </a:t>
            </a:r>
            <a:endParaRPr lang="it-IT" sz="4000" b="1" i="1" kern="1200" dirty="0">
              <a:solidFill>
                <a:srgbClr val="FF0000"/>
              </a:solidFill>
              <a:cs typeface="Arial" pitchFamily="34" charset="0"/>
            </a:endParaRPr>
          </a:p>
          <a:p>
            <a:pPr marL="0" indent="0">
              <a:defRPr/>
            </a:pPr>
            <a:endParaRPr lang="it-IT" sz="4000" kern="1200" dirty="0">
              <a:solidFill>
                <a:schemeClr val="tx1"/>
              </a:solidFill>
              <a:cs typeface="Arial" pitchFamily="34" charset="0"/>
            </a:endParaRPr>
          </a:p>
          <a:p>
            <a:pPr marL="250460" indent="-250460">
              <a:buFont typeface="Wingdings" pitchFamily="2" charset="2"/>
              <a:buChar char="q"/>
              <a:defRPr/>
            </a:pPr>
            <a:endParaRPr lang="it-IT" sz="2000" kern="1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250460" indent="-250460">
              <a:buFont typeface="Wingdings" pitchFamily="2" charset="2"/>
              <a:buChar char="q"/>
              <a:defRPr/>
            </a:pPr>
            <a:r>
              <a:rPr lang="it-IT" sz="2000" kern="1200" dirty="0" smtClean="0">
                <a:solidFill>
                  <a:schemeClr val="tx1"/>
                </a:solidFill>
                <a:cs typeface="Arial" pitchFamily="34" charset="0"/>
              </a:rPr>
              <a:t> </a:t>
            </a:r>
          </a:p>
          <a:p>
            <a:pPr marL="250460" indent="-250460">
              <a:buFontTx/>
              <a:buChar char="-"/>
              <a:defRPr/>
            </a:pPr>
            <a:endParaRPr lang="it-IT" sz="2000" kern="12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indent="0">
              <a:defRPr/>
            </a:pP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xmlns="" val="38204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gRG3K5L7sUSK5OEx956U5A"/>
</p:tagLst>
</file>

<file path=ppt/theme/theme1.xml><?xml version="1.0" encoding="utf-8"?>
<a:theme xmlns:a="http://schemas.openxmlformats.org/drawingml/2006/main" name="la semestrale delle CONCILIAZIONI Fixed NordEst">
  <a:themeElements>
    <a:clrScheme name="TI-Template Istituzionale">
      <a:dk1>
        <a:srgbClr val="000000"/>
      </a:dk1>
      <a:lt1>
        <a:srgbClr val="FFFFFF"/>
      </a:lt1>
      <a:dk2>
        <a:srgbClr val="FF0000"/>
      </a:dk2>
      <a:lt2>
        <a:srgbClr val="7E7E7E"/>
      </a:lt2>
      <a:accent1>
        <a:srgbClr val="002846"/>
      </a:accent1>
      <a:accent2>
        <a:srgbClr val="114986"/>
      </a:accent2>
      <a:accent3>
        <a:srgbClr val="1162A4"/>
      </a:accent3>
      <a:accent4>
        <a:srgbClr val="FFFFFF"/>
      </a:accent4>
      <a:accent5>
        <a:srgbClr val="E0001A"/>
      </a:accent5>
      <a:accent6>
        <a:srgbClr val="838383"/>
      </a:accent6>
      <a:hlink>
        <a:srgbClr val="98AED2"/>
      </a:hlink>
      <a:folHlink>
        <a:srgbClr val="507993"/>
      </a:folHlink>
    </a:clrScheme>
    <a:fontScheme name="Template_LifeNetwork (2)">
      <a:majorFont>
        <a:latin typeface="Franklin Gothic Demi"/>
        <a:ea typeface="ＭＳ Ｐゴシック"/>
        <a:cs typeface="Arial"/>
      </a:majorFont>
      <a:minorFont>
        <a:latin typeface="Franklin Gothic Demi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emplate_LifeNetwork (2) 1">
        <a:dk1>
          <a:srgbClr val="000000"/>
        </a:dk1>
        <a:lt1>
          <a:srgbClr val="FFFFFF"/>
        </a:lt1>
        <a:dk2>
          <a:srgbClr val="FF0000"/>
        </a:dk2>
        <a:lt2>
          <a:srgbClr val="7E7E7E"/>
        </a:lt2>
        <a:accent1>
          <a:srgbClr val="0070B0"/>
        </a:accent1>
        <a:accent2>
          <a:srgbClr val="677390"/>
        </a:accent2>
        <a:accent3>
          <a:srgbClr val="FFFFFF"/>
        </a:accent3>
        <a:accent4>
          <a:srgbClr val="000000"/>
        </a:accent4>
        <a:accent5>
          <a:srgbClr val="AABBD4"/>
        </a:accent5>
        <a:accent6>
          <a:srgbClr val="5D6882"/>
        </a:accent6>
        <a:hlink>
          <a:srgbClr val="98AED2"/>
        </a:hlink>
        <a:folHlink>
          <a:srgbClr val="50799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LifeNetwork (2) 2">
        <a:dk1>
          <a:srgbClr val="000000"/>
        </a:dk1>
        <a:lt1>
          <a:srgbClr val="FFFFFF"/>
        </a:lt1>
        <a:dk2>
          <a:srgbClr val="D52B1E"/>
        </a:dk2>
        <a:lt2>
          <a:srgbClr val="6C6F70"/>
        </a:lt2>
        <a:accent1>
          <a:srgbClr val="0075B0"/>
        </a:accent1>
        <a:accent2>
          <a:srgbClr val="5C7F92"/>
        </a:accent2>
        <a:accent3>
          <a:srgbClr val="FFFFFF"/>
        </a:accent3>
        <a:accent4>
          <a:srgbClr val="000000"/>
        </a:accent4>
        <a:accent5>
          <a:srgbClr val="AABDD4"/>
        </a:accent5>
        <a:accent6>
          <a:srgbClr val="537284"/>
        </a:accent6>
        <a:hlink>
          <a:srgbClr val="5082AB"/>
        </a:hlink>
        <a:folHlink>
          <a:srgbClr val="93B1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zione - test 2003 def ver.2" id="{20BE75C7-FD95-4A70-834C-3100434E8EA5}" vid="{07390C74-135A-4C1D-81ED-7B1B9047014C}"/>
    </a:ext>
  </a:extLst>
</a:theme>
</file>

<file path=ppt/theme/theme2.xml><?xml version="1.0" encoding="utf-8"?>
<a:theme xmlns:a="http://schemas.openxmlformats.org/drawingml/2006/main" name="Template TI 2014 - Cover &amp; Chiusura">
  <a:themeElements>
    <a:clrScheme name="TI-Colors">
      <a:dk1>
        <a:srgbClr val="002846"/>
      </a:dk1>
      <a:lt1>
        <a:srgbClr val="1162A4"/>
      </a:lt1>
      <a:dk2>
        <a:srgbClr val="E0001A"/>
      </a:dk2>
      <a:lt2>
        <a:srgbClr val="838383"/>
      </a:lt2>
      <a:accent1>
        <a:srgbClr val="002846"/>
      </a:accent1>
      <a:accent2>
        <a:srgbClr val="1162A4"/>
      </a:accent2>
      <a:accent3>
        <a:srgbClr val="E0001A"/>
      </a:accent3>
      <a:accent4>
        <a:srgbClr val="838383"/>
      </a:accent4>
      <a:accent5>
        <a:srgbClr val="5C7F92"/>
      </a:accent5>
      <a:accent6>
        <a:srgbClr val="FFFFFF"/>
      </a:accent6>
      <a:hlink>
        <a:srgbClr val="7D78A9"/>
      </a:hlink>
      <a:folHlink>
        <a:srgbClr val="675D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Presentazione - test 2003 def ver.2" id="{20BE75C7-FD95-4A70-834C-3100434E8EA5}" vid="{21710469-42F5-4768-A0F1-8AF9C92EE892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FEF7F5082C9934DBB1AFEF8800A5610" ma:contentTypeVersion="0" ma:contentTypeDescription="Creare un nuovo documento." ma:contentTypeScope="" ma:versionID="dec952376f860b2ebf54c26e2e5c288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2c2bff39701977361371fca1d156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A5F62F-A5F8-4854-A23B-6FADA36AE4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E1B24D-84A7-4D59-AFC5-87038DBA9470}">
  <ds:schemaRefs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3FE7CA1-38E3-4300-874A-0F846D759E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 semestrale delle CONCILIAZIONI Fixed NordEst</Template>
  <TotalTime>8851</TotalTime>
  <Words>1585</Words>
  <Application>Microsoft Office PowerPoint</Application>
  <PresentationFormat>Presentazione su schermo (4:3)</PresentationFormat>
  <Paragraphs>407</Paragraphs>
  <Slides>31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5" baseType="lpstr">
      <vt:lpstr>la semestrale delle CONCILIAZIONI Fixed NordEst</vt:lpstr>
      <vt:lpstr>Template TI 2014 - Cover &amp; Chiusura</vt:lpstr>
      <vt:lpstr>Presentazione di Microsoft Office PowerPoint 97-2003</vt:lpstr>
      <vt:lpstr>Grafico</vt:lpstr>
      <vt:lpstr>L’uso strategico della conciliazione da parte delle imprese: il primo caso in Italia  </vt:lpstr>
      <vt:lpstr>   LA PROCEDURA DI CONCILIAZIONE PARITETICA PER LA RISOLUZIONE EXTRAGIUDIZIALE  DELLE CONTROVERSIE TELEFONICHE  NASCE DALLA SOTTOSCRIZIONE DI  UN ACCORDO QUADRO TRA  TELECOM ITALIA  E LE  ASSOCIAZIONI DEI CONSUMATORI</vt:lpstr>
      <vt:lpstr>LA PROCEDURA DI CONCILIAZIONE PARITETICA </vt:lpstr>
      <vt:lpstr>Oltre 23 anni di esperienza…..  </vt:lpstr>
      <vt:lpstr>Diapositiva 5</vt:lpstr>
      <vt:lpstr>Diapositiva 6</vt:lpstr>
      <vt:lpstr>La Conciliazione di Telecom Italia:  riconoscimenti a livello europeo</vt:lpstr>
      <vt:lpstr>Diapositiva 8</vt:lpstr>
      <vt:lpstr>Diapositiva 9</vt:lpstr>
      <vt:lpstr>LO SCENARIO NORMATIVO NAZIONALE DELLE PROCEDURE ADR  </vt:lpstr>
      <vt:lpstr>Lo scenario normativo Europeo delle procedure ADR</vt:lpstr>
      <vt:lpstr>Il Decreto L.gsvo 6 agosto 2015 n. 130 sulle ADR </vt:lpstr>
      <vt:lpstr>Il Decreto L.gsvo 6 agosto 2015 n. 130 sulle ADR </vt:lpstr>
      <vt:lpstr>Diapositiva 14</vt:lpstr>
      <vt:lpstr>Le Associazioni firmatarie </vt:lpstr>
      <vt:lpstr>Segreterie di Conciliazione rete fissa e mobile - I Segretari 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Lo Sportello unico 2014: Paritetica, CORECOM, CC.I.AA.</vt:lpstr>
      <vt:lpstr>Diapositiva 25</vt:lpstr>
      <vt:lpstr>Diapositiva 26</vt:lpstr>
      <vt:lpstr>SPORTELLO UNICO </vt:lpstr>
      <vt:lpstr>DETTAGLIO PARITETICA TRENTINO ALTO ADIGE</vt:lpstr>
      <vt:lpstr>DETTAGLIO PARITETICA TRENTINO ALTO ADIGE BZ/TN</vt:lpstr>
      <vt:lpstr>DETTAGLIO PARITETICA TRENTINO ALTO ADIGE CTCU</vt:lpstr>
      <vt:lpstr>Diapositiva 31</vt:lpstr>
    </vt:vector>
  </TitlesOfParts>
  <Company>Telecom Italia S.p.A.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riassunto di un anno 2014</dc:title>
  <dc:creator>Baroncini Mirco</dc:creator>
  <cp:lastModifiedBy>Utente</cp:lastModifiedBy>
  <cp:revision>437</cp:revision>
  <cp:lastPrinted>2015-12-02T11:17:05Z</cp:lastPrinted>
  <dcterms:created xsi:type="dcterms:W3CDTF">2014-08-06T10:29:32Z</dcterms:created>
  <dcterms:modified xsi:type="dcterms:W3CDTF">2015-12-02T14:09:06Z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0x010100CFEF7F5082C9934DBB1AFEF8800A5610</vt:lpwstr>
  </property>
</Properties>
</file>